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handoutMasterIdLst>
    <p:handoutMasterId r:id="rId19"/>
  </p:handoutMasterIdLst>
  <p:sldIdLst>
    <p:sldId id="256" r:id="rId2"/>
    <p:sldId id="257" r:id="rId3"/>
    <p:sldId id="792" r:id="rId4"/>
    <p:sldId id="793" r:id="rId5"/>
    <p:sldId id="778" r:id="rId6"/>
    <p:sldId id="781" r:id="rId7"/>
    <p:sldId id="795" r:id="rId8"/>
    <p:sldId id="775" r:id="rId9"/>
    <p:sldId id="262" r:id="rId10"/>
    <p:sldId id="790" r:id="rId11"/>
    <p:sldId id="782" r:id="rId12"/>
    <p:sldId id="786" r:id="rId13"/>
    <p:sldId id="271" r:id="rId14"/>
    <p:sldId id="788" r:id="rId15"/>
    <p:sldId id="785" r:id="rId16"/>
    <p:sldId id="259" r:id="rId17"/>
    <p:sldId id="258" r:id="rId18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7E1"/>
    <a:srgbClr val="62BFDD"/>
    <a:srgbClr val="2B94DF"/>
    <a:srgbClr val="42A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33"/>
  </p:normalViewPr>
  <p:slideViewPr>
    <p:cSldViewPr snapToGrid="0" snapToObjects="1">
      <p:cViewPr varScale="1">
        <p:scale>
          <a:sx n="76" d="100"/>
          <a:sy n="76" d="100"/>
        </p:scale>
        <p:origin x="208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EC87A-DED1-624E-8B19-58547AF5ABE1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773EE8-4910-BE41-987B-906722970BCF}">
      <dgm:prSet phldrT="[Text]" custT="1"/>
      <dgm:spPr>
        <a:ln>
          <a:noFill/>
        </a:ln>
      </dgm:spPr>
      <dgm:t>
        <a:bodyPr/>
        <a:lstStyle/>
        <a:p>
          <a:r>
            <a:rPr lang="en-GB" sz="2400" b="1" dirty="0"/>
            <a:t>Realism</a:t>
          </a:r>
          <a:r>
            <a:rPr lang="en-GB" sz="1400" b="1" dirty="0"/>
            <a:t> </a:t>
          </a:r>
        </a:p>
      </dgm:t>
    </dgm:pt>
    <dgm:pt modelId="{7C6C49CB-59C8-264A-9977-0924DFD7E3C3}" type="parTrans" cxnId="{63AA4DC2-0E47-F844-A7E9-5C97756386FE}">
      <dgm:prSet/>
      <dgm:spPr/>
      <dgm:t>
        <a:bodyPr/>
        <a:lstStyle/>
        <a:p>
          <a:endParaRPr lang="en-GB"/>
        </a:p>
      </dgm:t>
    </dgm:pt>
    <dgm:pt modelId="{F32C21C3-BFAD-3A49-A134-5F881C54928C}" type="sibTrans" cxnId="{63AA4DC2-0E47-F844-A7E9-5C97756386FE}">
      <dgm:prSet/>
      <dgm:spPr/>
      <dgm:t>
        <a:bodyPr/>
        <a:lstStyle/>
        <a:p>
          <a:endParaRPr lang="en-GB"/>
        </a:p>
      </dgm:t>
    </dgm:pt>
    <dgm:pt modelId="{77F5F480-EB53-1840-87FA-C49D567F0DC0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GB" sz="1400" b="1" dirty="0"/>
        </a:p>
        <a:p>
          <a:r>
            <a:rPr lang="en-GB" sz="2400" b="1" dirty="0"/>
            <a:t>R</a:t>
          </a:r>
          <a:r>
            <a:rPr lang="en-GB" sz="2200" b="1" dirty="0"/>
            <a:t>el</a:t>
          </a:r>
          <a:r>
            <a:rPr lang="en-GB" sz="2100" b="1" dirty="0"/>
            <a:t>ativism</a:t>
          </a:r>
        </a:p>
        <a:p>
          <a:endParaRPr lang="en-GB" sz="1400" dirty="0"/>
        </a:p>
      </dgm:t>
    </dgm:pt>
    <dgm:pt modelId="{0D119335-7B61-9A4B-B233-DAF5DEEFBA1A}" type="parTrans" cxnId="{326476DA-35C8-764A-8E05-FABBFF3B3A1C}">
      <dgm:prSet/>
      <dgm:spPr/>
      <dgm:t>
        <a:bodyPr/>
        <a:lstStyle/>
        <a:p>
          <a:endParaRPr lang="en-GB"/>
        </a:p>
      </dgm:t>
    </dgm:pt>
    <dgm:pt modelId="{BADAFD77-1B85-2345-ABCF-449727464A10}" type="sibTrans" cxnId="{326476DA-35C8-764A-8E05-FABBFF3B3A1C}">
      <dgm:prSet/>
      <dgm:spPr/>
      <dgm:t>
        <a:bodyPr/>
        <a:lstStyle/>
        <a:p>
          <a:endParaRPr lang="en-GB"/>
        </a:p>
      </dgm:t>
    </dgm:pt>
    <dgm:pt modelId="{86DF49B2-BE16-5C44-B333-7C207EE0ECC1}" type="pres">
      <dgm:prSet presAssocID="{D82EC87A-DED1-624E-8B19-58547AF5ABE1}" presName="cycle" presStyleCnt="0">
        <dgm:presLayoutVars>
          <dgm:dir/>
          <dgm:resizeHandles val="exact"/>
        </dgm:presLayoutVars>
      </dgm:prSet>
      <dgm:spPr/>
    </dgm:pt>
    <dgm:pt modelId="{9B539A58-6FBF-8746-8739-5CB61F1DA798}" type="pres">
      <dgm:prSet presAssocID="{BC773EE8-4910-BE41-987B-906722970BCF}" presName="arrow" presStyleLbl="node1" presStyleIdx="0" presStyleCnt="2" custScaleY="100024" custRadScaleRad="100075" custRadScaleInc="-164">
        <dgm:presLayoutVars>
          <dgm:bulletEnabled val="1"/>
        </dgm:presLayoutVars>
      </dgm:prSet>
      <dgm:spPr/>
    </dgm:pt>
    <dgm:pt modelId="{7887B024-D076-514D-BB57-17F538A70A86}" type="pres">
      <dgm:prSet presAssocID="{77F5F480-EB53-1840-87FA-C49D567F0DC0}" presName="arrow" presStyleLbl="node1" presStyleIdx="1" presStyleCnt="2" custScaleY="100477" custRadScaleRad="97316" custRadScaleInc="4002">
        <dgm:presLayoutVars>
          <dgm:bulletEnabled val="1"/>
        </dgm:presLayoutVars>
      </dgm:prSet>
      <dgm:spPr/>
    </dgm:pt>
  </dgm:ptLst>
  <dgm:cxnLst>
    <dgm:cxn modelId="{423A9749-C150-B446-9105-778496E98209}" type="presOf" srcId="{BC773EE8-4910-BE41-987B-906722970BCF}" destId="{9B539A58-6FBF-8746-8739-5CB61F1DA798}" srcOrd="0" destOrd="0" presId="urn:microsoft.com/office/officeart/2005/8/layout/arrow1"/>
    <dgm:cxn modelId="{63AA4DC2-0E47-F844-A7E9-5C97756386FE}" srcId="{D82EC87A-DED1-624E-8B19-58547AF5ABE1}" destId="{BC773EE8-4910-BE41-987B-906722970BCF}" srcOrd="0" destOrd="0" parTransId="{7C6C49CB-59C8-264A-9977-0924DFD7E3C3}" sibTransId="{F32C21C3-BFAD-3A49-A134-5F881C54928C}"/>
    <dgm:cxn modelId="{326476DA-35C8-764A-8E05-FABBFF3B3A1C}" srcId="{D82EC87A-DED1-624E-8B19-58547AF5ABE1}" destId="{77F5F480-EB53-1840-87FA-C49D567F0DC0}" srcOrd="1" destOrd="0" parTransId="{0D119335-7B61-9A4B-B233-DAF5DEEFBA1A}" sibTransId="{BADAFD77-1B85-2345-ABCF-449727464A10}"/>
    <dgm:cxn modelId="{26780CEB-6D49-B240-9B77-528029237161}" type="presOf" srcId="{77F5F480-EB53-1840-87FA-C49D567F0DC0}" destId="{7887B024-D076-514D-BB57-17F538A70A86}" srcOrd="0" destOrd="0" presId="urn:microsoft.com/office/officeart/2005/8/layout/arrow1"/>
    <dgm:cxn modelId="{BDB973F2-B2E7-ED4E-B8E8-01076179D897}" type="presOf" srcId="{D82EC87A-DED1-624E-8B19-58547AF5ABE1}" destId="{86DF49B2-BE16-5C44-B333-7C207EE0ECC1}" srcOrd="0" destOrd="0" presId="urn:microsoft.com/office/officeart/2005/8/layout/arrow1"/>
    <dgm:cxn modelId="{BB3850A4-30D3-8A41-8DA4-CDD281C829AD}" type="presParOf" srcId="{86DF49B2-BE16-5C44-B333-7C207EE0ECC1}" destId="{9B539A58-6FBF-8746-8739-5CB61F1DA798}" srcOrd="0" destOrd="0" presId="urn:microsoft.com/office/officeart/2005/8/layout/arrow1"/>
    <dgm:cxn modelId="{5A243284-EFC8-2C41-B2D9-F0549C1179A8}" type="presParOf" srcId="{86DF49B2-BE16-5C44-B333-7C207EE0ECC1}" destId="{7887B024-D076-514D-BB57-17F538A70A8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2EC87A-DED1-624E-8B19-58547AF5ABE1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773EE8-4910-BE41-987B-906722970BCF}">
      <dgm:prSet phldrT="[Text]" custT="1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GB" sz="1500" b="1" dirty="0"/>
            <a:t>Objectivism</a:t>
          </a:r>
        </a:p>
      </dgm:t>
    </dgm:pt>
    <dgm:pt modelId="{7C6C49CB-59C8-264A-9977-0924DFD7E3C3}" type="parTrans" cxnId="{63AA4DC2-0E47-F844-A7E9-5C97756386FE}">
      <dgm:prSet/>
      <dgm:spPr/>
      <dgm:t>
        <a:bodyPr/>
        <a:lstStyle/>
        <a:p>
          <a:endParaRPr lang="en-GB"/>
        </a:p>
      </dgm:t>
    </dgm:pt>
    <dgm:pt modelId="{F32C21C3-BFAD-3A49-A134-5F881C54928C}" type="sibTrans" cxnId="{63AA4DC2-0E47-F844-A7E9-5C97756386FE}">
      <dgm:prSet/>
      <dgm:spPr/>
      <dgm:t>
        <a:bodyPr/>
        <a:lstStyle/>
        <a:p>
          <a:endParaRPr lang="en-GB"/>
        </a:p>
      </dgm:t>
    </dgm:pt>
    <dgm:pt modelId="{77F5F480-EB53-1840-87FA-C49D567F0DC0}">
      <dgm:prSet phldrT="[Text]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b="1" dirty="0"/>
            <a:t>Subjectivism</a:t>
          </a:r>
        </a:p>
      </dgm:t>
    </dgm:pt>
    <dgm:pt modelId="{0D119335-7B61-9A4B-B233-DAF5DEEFBA1A}" type="parTrans" cxnId="{326476DA-35C8-764A-8E05-FABBFF3B3A1C}">
      <dgm:prSet/>
      <dgm:spPr/>
      <dgm:t>
        <a:bodyPr/>
        <a:lstStyle/>
        <a:p>
          <a:endParaRPr lang="en-GB"/>
        </a:p>
      </dgm:t>
    </dgm:pt>
    <dgm:pt modelId="{BADAFD77-1B85-2345-ABCF-449727464A10}" type="sibTrans" cxnId="{326476DA-35C8-764A-8E05-FABBFF3B3A1C}">
      <dgm:prSet/>
      <dgm:spPr/>
      <dgm:t>
        <a:bodyPr/>
        <a:lstStyle/>
        <a:p>
          <a:endParaRPr lang="en-GB"/>
        </a:p>
      </dgm:t>
    </dgm:pt>
    <dgm:pt modelId="{86DF49B2-BE16-5C44-B333-7C207EE0ECC1}" type="pres">
      <dgm:prSet presAssocID="{D82EC87A-DED1-624E-8B19-58547AF5ABE1}" presName="cycle" presStyleCnt="0">
        <dgm:presLayoutVars>
          <dgm:dir/>
          <dgm:resizeHandles val="exact"/>
        </dgm:presLayoutVars>
      </dgm:prSet>
      <dgm:spPr/>
    </dgm:pt>
    <dgm:pt modelId="{9B539A58-6FBF-8746-8739-5CB61F1DA798}" type="pres">
      <dgm:prSet presAssocID="{BC773EE8-4910-BE41-987B-906722970BCF}" presName="arrow" presStyleLbl="node1" presStyleIdx="0" presStyleCnt="2" custScaleX="114638" custScaleY="100120" custRadScaleRad="100049" custRadScaleInc="-91">
        <dgm:presLayoutVars>
          <dgm:bulletEnabled val="1"/>
        </dgm:presLayoutVars>
      </dgm:prSet>
      <dgm:spPr/>
    </dgm:pt>
    <dgm:pt modelId="{7887B024-D076-514D-BB57-17F538A70A86}" type="pres">
      <dgm:prSet presAssocID="{77F5F480-EB53-1840-87FA-C49D567F0DC0}" presName="arrow" presStyleLbl="node1" presStyleIdx="1" presStyleCnt="2" custScaleX="114572" custRadScaleRad="100676" custRadScaleInc="-3142">
        <dgm:presLayoutVars>
          <dgm:bulletEnabled val="1"/>
        </dgm:presLayoutVars>
      </dgm:prSet>
      <dgm:spPr/>
    </dgm:pt>
  </dgm:ptLst>
  <dgm:cxnLst>
    <dgm:cxn modelId="{423A9749-C150-B446-9105-778496E98209}" type="presOf" srcId="{BC773EE8-4910-BE41-987B-906722970BCF}" destId="{9B539A58-6FBF-8746-8739-5CB61F1DA798}" srcOrd="0" destOrd="0" presId="urn:microsoft.com/office/officeart/2005/8/layout/arrow1"/>
    <dgm:cxn modelId="{63AA4DC2-0E47-F844-A7E9-5C97756386FE}" srcId="{D82EC87A-DED1-624E-8B19-58547AF5ABE1}" destId="{BC773EE8-4910-BE41-987B-906722970BCF}" srcOrd="0" destOrd="0" parTransId="{7C6C49CB-59C8-264A-9977-0924DFD7E3C3}" sibTransId="{F32C21C3-BFAD-3A49-A134-5F881C54928C}"/>
    <dgm:cxn modelId="{326476DA-35C8-764A-8E05-FABBFF3B3A1C}" srcId="{D82EC87A-DED1-624E-8B19-58547AF5ABE1}" destId="{77F5F480-EB53-1840-87FA-C49D567F0DC0}" srcOrd="1" destOrd="0" parTransId="{0D119335-7B61-9A4B-B233-DAF5DEEFBA1A}" sibTransId="{BADAFD77-1B85-2345-ABCF-449727464A10}"/>
    <dgm:cxn modelId="{26780CEB-6D49-B240-9B77-528029237161}" type="presOf" srcId="{77F5F480-EB53-1840-87FA-C49D567F0DC0}" destId="{7887B024-D076-514D-BB57-17F538A70A86}" srcOrd="0" destOrd="0" presId="urn:microsoft.com/office/officeart/2005/8/layout/arrow1"/>
    <dgm:cxn modelId="{BDB973F2-B2E7-ED4E-B8E8-01076179D897}" type="presOf" srcId="{D82EC87A-DED1-624E-8B19-58547AF5ABE1}" destId="{86DF49B2-BE16-5C44-B333-7C207EE0ECC1}" srcOrd="0" destOrd="0" presId="urn:microsoft.com/office/officeart/2005/8/layout/arrow1"/>
    <dgm:cxn modelId="{BB3850A4-30D3-8A41-8DA4-CDD281C829AD}" type="presParOf" srcId="{86DF49B2-BE16-5C44-B333-7C207EE0ECC1}" destId="{9B539A58-6FBF-8746-8739-5CB61F1DA798}" srcOrd="0" destOrd="0" presId="urn:microsoft.com/office/officeart/2005/8/layout/arrow1"/>
    <dgm:cxn modelId="{5A243284-EFC8-2C41-B2D9-F0549C1179A8}" type="presParOf" srcId="{86DF49B2-BE16-5C44-B333-7C207EE0ECC1}" destId="{7887B024-D076-514D-BB57-17F538A70A8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EC87A-DED1-624E-8B19-58547AF5ABE1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773EE8-4910-BE41-987B-906722970BCF}">
      <dgm:prSet phldrT="[Text]" custT="1"/>
      <dgm:spPr/>
      <dgm:t>
        <a:bodyPr/>
        <a:lstStyle/>
        <a:p>
          <a:r>
            <a:rPr lang="en-GB" sz="2400" b="1" dirty="0"/>
            <a:t>Realism</a:t>
          </a:r>
          <a:r>
            <a:rPr lang="en-GB" sz="1400" b="1" dirty="0"/>
            <a:t> </a:t>
          </a:r>
        </a:p>
      </dgm:t>
    </dgm:pt>
    <dgm:pt modelId="{7C6C49CB-59C8-264A-9977-0924DFD7E3C3}" type="parTrans" cxnId="{63AA4DC2-0E47-F844-A7E9-5C97756386FE}">
      <dgm:prSet/>
      <dgm:spPr/>
      <dgm:t>
        <a:bodyPr/>
        <a:lstStyle/>
        <a:p>
          <a:endParaRPr lang="en-GB"/>
        </a:p>
      </dgm:t>
    </dgm:pt>
    <dgm:pt modelId="{F32C21C3-BFAD-3A49-A134-5F881C54928C}" type="sibTrans" cxnId="{63AA4DC2-0E47-F844-A7E9-5C97756386FE}">
      <dgm:prSet/>
      <dgm:spPr/>
      <dgm:t>
        <a:bodyPr/>
        <a:lstStyle/>
        <a:p>
          <a:endParaRPr lang="en-GB"/>
        </a:p>
      </dgm:t>
    </dgm:pt>
    <dgm:pt modelId="{77F5F480-EB53-1840-87FA-C49D567F0DC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n-GB" sz="1400" b="1" dirty="0"/>
        </a:p>
        <a:p>
          <a:r>
            <a:rPr lang="en-GB" sz="2400" b="1" dirty="0"/>
            <a:t>R</a:t>
          </a:r>
          <a:r>
            <a:rPr lang="en-GB" sz="2200" b="1" dirty="0"/>
            <a:t>el</a:t>
          </a:r>
          <a:r>
            <a:rPr lang="en-GB" sz="2100" b="1" dirty="0"/>
            <a:t>ativism</a:t>
          </a:r>
        </a:p>
        <a:p>
          <a:endParaRPr lang="en-GB" sz="1400" dirty="0"/>
        </a:p>
      </dgm:t>
    </dgm:pt>
    <dgm:pt modelId="{0D119335-7B61-9A4B-B233-DAF5DEEFBA1A}" type="parTrans" cxnId="{326476DA-35C8-764A-8E05-FABBFF3B3A1C}">
      <dgm:prSet/>
      <dgm:spPr/>
      <dgm:t>
        <a:bodyPr/>
        <a:lstStyle/>
        <a:p>
          <a:endParaRPr lang="en-GB"/>
        </a:p>
      </dgm:t>
    </dgm:pt>
    <dgm:pt modelId="{BADAFD77-1B85-2345-ABCF-449727464A10}" type="sibTrans" cxnId="{326476DA-35C8-764A-8E05-FABBFF3B3A1C}">
      <dgm:prSet/>
      <dgm:spPr/>
      <dgm:t>
        <a:bodyPr/>
        <a:lstStyle/>
        <a:p>
          <a:endParaRPr lang="en-GB"/>
        </a:p>
      </dgm:t>
    </dgm:pt>
    <dgm:pt modelId="{86DF49B2-BE16-5C44-B333-7C207EE0ECC1}" type="pres">
      <dgm:prSet presAssocID="{D82EC87A-DED1-624E-8B19-58547AF5ABE1}" presName="cycle" presStyleCnt="0">
        <dgm:presLayoutVars>
          <dgm:dir/>
          <dgm:resizeHandles val="exact"/>
        </dgm:presLayoutVars>
      </dgm:prSet>
      <dgm:spPr/>
    </dgm:pt>
    <dgm:pt modelId="{9B539A58-6FBF-8746-8739-5CB61F1DA798}" type="pres">
      <dgm:prSet presAssocID="{BC773EE8-4910-BE41-987B-906722970BCF}" presName="arrow" presStyleLbl="node1" presStyleIdx="0" presStyleCnt="2" custScaleY="100024" custRadScaleRad="100303" custRadScaleInc="-166">
        <dgm:presLayoutVars>
          <dgm:bulletEnabled val="1"/>
        </dgm:presLayoutVars>
      </dgm:prSet>
      <dgm:spPr/>
    </dgm:pt>
    <dgm:pt modelId="{7887B024-D076-514D-BB57-17F538A70A86}" type="pres">
      <dgm:prSet presAssocID="{77F5F480-EB53-1840-87FA-C49D567F0DC0}" presName="arrow" presStyleLbl="node1" presStyleIdx="1" presStyleCnt="2" custScaleY="100477" custRadScaleRad="97580" custRadScaleInc="140">
        <dgm:presLayoutVars>
          <dgm:bulletEnabled val="1"/>
        </dgm:presLayoutVars>
      </dgm:prSet>
      <dgm:spPr/>
    </dgm:pt>
  </dgm:ptLst>
  <dgm:cxnLst>
    <dgm:cxn modelId="{423A9749-C150-B446-9105-778496E98209}" type="presOf" srcId="{BC773EE8-4910-BE41-987B-906722970BCF}" destId="{9B539A58-6FBF-8746-8739-5CB61F1DA798}" srcOrd="0" destOrd="0" presId="urn:microsoft.com/office/officeart/2005/8/layout/arrow1"/>
    <dgm:cxn modelId="{63AA4DC2-0E47-F844-A7E9-5C97756386FE}" srcId="{D82EC87A-DED1-624E-8B19-58547AF5ABE1}" destId="{BC773EE8-4910-BE41-987B-906722970BCF}" srcOrd="0" destOrd="0" parTransId="{7C6C49CB-59C8-264A-9977-0924DFD7E3C3}" sibTransId="{F32C21C3-BFAD-3A49-A134-5F881C54928C}"/>
    <dgm:cxn modelId="{326476DA-35C8-764A-8E05-FABBFF3B3A1C}" srcId="{D82EC87A-DED1-624E-8B19-58547AF5ABE1}" destId="{77F5F480-EB53-1840-87FA-C49D567F0DC0}" srcOrd="1" destOrd="0" parTransId="{0D119335-7B61-9A4B-B233-DAF5DEEFBA1A}" sibTransId="{BADAFD77-1B85-2345-ABCF-449727464A10}"/>
    <dgm:cxn modelId="{26780CEB-6D49-B240-9B77-528029237161}" type="presOf" srcId="{77F5F480-EB53-1840-87FA-C49D567F0DC0}" destId="{7887B024-D076-514D-BB57-17F538A70A86}" srcOrd="0" destOrd="0" presId="urn:microsoft.com/office/officeart/2005/8/layout/arrow1"/>
    <dgm:cxn modelId="{BDB973F2-B2E7-ED4E-B8E8-01076179D897}" type="presOf" srcId="{D82EC87A-DED1-624E-8B19-58547AF5ABE1}" destId="{86DF49B2-BE16-5C44-B333-7C207EE0ECC1}" srcOrd="0" destOrd="0" presId="urn:microsoft.com/office/officeart/2005/8/layout/arrow1"/>
    <dgm:cxn modelId="{BB3850A4-30D3-8A41-8DA4-CDD281C829AD}" type="presParOf" srcId="{86DF49B2-BE16-5C44-B333-7C207EE0ECC1}" destId="{9B539A58-6FBF-8746-8739-5CB61F1DA798}" srcOrd="0" destOrd="0" presId="urn:microsoft.com/office/officeart/2005/8/layout/arrow1"/>
    <dgm:cxn modelId="{5A243284-EFC8-2C41-B2D9-F0549C1179A8}" type="presParOf" srcId="{86DF49B2-BE16-5C44-B333-7C207EE0ECC1}" destId="{7887B024-D076-514D-BB57-17F538A70A8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2EC87A-DED1-624E-8B19-58547AF5ABE1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C773EE8-4910-BE41-987B-906722970BCF}">
      <dgm:prSet phldrT="[Text]" custT="1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r>
            <a:rPr lang="en-GB" sz="1500" b="1" dirty="0"/>
            <a:t>Objectivism</a:t>
          </a:r>
        </a:p>
      </dgm:t>
    </dgm:pt>
    <dgm:pt modelId="{7C6C49CB-59C8-264A-9977-0924DFD7E3C3}" type="parTrans" cxnId="{63AA4DC2-0E47-F844-A7E9-5C97756386FE}">
      <dgm:prSet/>
      <dgm:spPr/>
      <dgm:t>
        <a:bodyPr/>
        <a:lstStyle/>
        <a:p>
          <a:endParaRPr lang="en-GB"/>
        </a:p>
      </dgm:t>
    </dgm:pt>
    <dgm:pt modelId="{F32C21C3-BFAD-3A49-A134-5F881C54928C}" type="sibTrans" cxnId="{63AA4DC2-0E47-F844-A7E9-5C97756386FE}">
      <dgm:prSet/>
      <dgm:spPr/>
      <dgm:t>
        <a:bodyPr/>
        <a:lstStyle/>
        <a:p>
          <a:endParaRPr lang="en-GB"/>
        </a:p>
      </dgm:t>
    </dgm:pt>
    <dgm:pt modelId="{77F5F480-EB53-1840-87FA-C49D567F0DC0}">
      <dgm:prSet phldrT="[Text]"/>
      <dgm:spPr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99000">
              <a:schemeClr val="accent3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</dgm:spPr>
      <dgm:t>
        <a:bodyPr/>
        <a:lstStyle/>
        <a:p>
          <a:r>
            <a:rPr lang="en-GB" b="1" dirty="0"/>
            <a:t>Subjectivism</a:t>
          </a:r>
        </a:p>
      </dgm:t>
    </dgm:pt>
    <dgm:pt modelId="{0D119335-7B61-9A4B-B233-DAF5DEEFBA1A}" type="parTrans" cxnId="{326476DA-35C8-764A-8E05-FABBFF3B3A1C}">
      <dgm:prSet/>
      <dgm:spPr/>
      <dgm:t>
        <a:bodyPr/>
        <a:lstStyle/>
        <a:p>
          <a:endParaRPr lang="en-GB"/>
        </a:p>
      </dgm:t>
    </dgm:pt>
    <dgm:pt modelId="{BADAFD77-1B85-2345-ABCF-449727464A10}" type="sibTrans" cxnId="{326476DA-35C8-764A-8E05-FABBFF3B3A1C}">
      <dgm:prSet/>
      <dgm:spPr/>
      <dgm:t>
        <a:bodyPr/>
        <a:lstStyle/>
        <a:p>
          <a:endParaRPr lang="en-GB"/>
        </a:p>
      </dgm:t>
    </dgm:pt>
    <dgm:pt modelId="{86DF49B2-BE16-5C44-B333-7C207EE0ECC1}" type="pres">
      <dgm:prSet presAssocID="{D82EC87A-DED1-624E-8B19-58547AF5ABE1}" presName="cycle" presStyleCnt="0">
        <dgm:presLayoutVars>
          <dgm:dir/>
          <dgm:resizeHandles val="exact"/>
        </dgm:presLayoutVars>
      </dgm:prSet>
      <dgm:spPr/>
    </dgm:pt>
    <dgm:pt modelId="{9B539A58-6FBF-8746-8739-5CB61F1DA798}" type="pres">
      <dgm:prSet presAssocID="{BC773EE8-4910-BE41-987B-906722970BCF}" presName="arrow" presStyleLbl="node1" presStyleIdx="0" presStyleCnt="2" custScaleX="114638" custScaleY="100120" custRadScaleRad="99209" custRadScaleInc="-6">
        <dgm:presLayoutVars>
          <dgm:bulletEnabled val="1"/>
        </dgm:presLayoutVars>
      </dgm:prSet>
      <dgm:spPr/>
    </dgm:pt>
    <dgm:pt modelId="{7887B024-D076-514D-BB57-17F538A70A86}" type="pres">
      <dgm:prSet presAssocID="{77F5F480-EB53-1840-87FA-C49D567F0DC0}" presName="arrow" presStyleLbl="node1" presStyleIdx="1" presStyleCnt="2" custScaleX="114572" custRadScaleRad="99812" custRadScaleInc="49">
        <dgm:presLayoutVars>
          <dgm:bulletEnabled val="1"/>
        </dgm:presLayoutVars>
      </dgm:prSet>
      <dgm:spPr/>
    </dgm:pt>
  </dgm:ptLst>
  <dgm:cxnLst>
    <dgm:cxn modelId="{423A9749-C150-B446-9105-778496E98209}" type="presOf" srcId="{BC773EE8-4910-BE41-987B-906722970BCF}" destId="{9B539A58-6FBF-8746-8739-5CB61F1DA798}" srcOrd="0" destOrd="0" presId="urn:microsoft.com/office/officeart/2005/8/layout/arrow1"/>
    <dgm:cxn modelId="{63AA4DC2-0E47-F844-A7E9-5C97756386FE}" srcId="{D82EC87A-DED1-624E-8B19-58547AF5ABE1}" destId="{BC773EE8-4910-BE41-987B-906722970BCF}" srcOrd="0" destOrd="0" parTransId="{7C6C49CB-59C8-264A-9977-0924DFD7E3C3}" sibTransId="{F32C21C3-BFAD-3A49-A134-5F881C54928C}"/>
    <dgm:cxn modelId="{326476DA-35C8-764A-8E05-FABBFF3B3A1C}" srcId="{D82EC87A-DED1-624E-8B19-58547AF5ABE1}" destId="{77F5F480-EB53-1840-87FA-C49D567F0DC0}" srcOrd="1" destOrd="0" parTransId="{0D119335-7B61-9A4B-B233-DAF5DEEFBA1A}" sibTransId="{BADAFD77-1B85-2345-ABCF-449727464A10}"/>
    <dgm:cxn modelId="{26780CEB-6D49-B240-9B77-528029237161}" type="presOf" srcId="{77F5F480-EB53-1840-87FA-C49D567F0DC0}" destId="{7887B024-D076-514D-BB57-17F538A70A86}" srcOrd="0" destOrd="0" presId="urn:microsoft.com/office/officeart/2005/8/layout/arrow1"/>
    <dgm:cxn modelId="{BDB973F2-B2E7-ED4E-B8E8-01076179D897}" type="presOf" srcId="{D82EC87A-DED1-624E-8B19-58547AF5ABE1}" destId="{86DF49B2-BE16-5C44-B333-7C207EE0ECC1}" srcOrd="0" destOrd="0" presId="urn:microsoft.com/office/officeart/2005/8/layout/arrow1"/>
    <dgm:cxn modelId="{BB3850A4-30D3-8A41-8DA4-CDD281C829AD}" type="presParOf" srcId="{86DF49B2-BE16-5C44-B333-7C207EE0ECC1}" destId="{9B539A58-6FBF-8746-8739-5CB61F1DA798}" srcOrd="0" destOrd="0" presId="urn:microsoft.com/office/officeart/2005/8/layout/arrow1"/>
    <dgm:cxn modelId="{5A243284-EFC8-2C41-B2D9-F0549C1179A8}" type="presParOf" srcId="{86DF49B2-BE16-5C44-B333-7C207EE0ECC1}" destId="{7887B024-D076-514D-BB57-17F538A70A86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E13C06-75A3-1D4D-993E-74A9D27D9115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853D59A-90DF-C449-A2FA-0E58A342F2A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GB" dirty="0"/>
        </a:p>
      </dgm:t>
    </dgm:pt>
    <dgm:pt modelId="{3F28D623-C03F-CF4F-A2C9-5D486DE8D0DC}" type="parTrans" cxnId="{6FAE6D4F-F03E-8641-AE75-FB6F488A6761}">
      <dgm:prSet/>
      <dgm:spPr/>
      <dgm:t>
        <a:bodyPr/>
        <a:lstStyle/>
        <a:p>
          <a:endParaRPr lang="en-GB"/>
        </a:p>
      </dgm:t>
    </dgm:pt>
    <dgm:pt modelId="{07191A62-CDA6-0E4B-8CA8-0D12C94D0C52}" type="sibTrans" cxnId="{6FAE6D4F-F03E-8641-AE75-FB6F488A6761}">
      <dgm:prSet/>
      <dgm:spPr/>
      <dgm:t>
        <a:bodyPr/>
        <a:lstStyle/>
        <a:p>
          <a:endParaRPr lang="en-GB"/>
        </a:p>
      </dgm:t>
    </dgm:pt>
    <dgm:pt modelId="{9AF4B729-2F73-0540-B920-055ACA651649}">
      <dgm:prSet phldrT="[Text]" phldr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GB"/>
        </a:p>
      </dgm:t>
    </dgm:pt>
    <dgm:pt modelId="{22D380AE-6786-8A45-BC7F-4FD5E12668D8}" type="parTrans" cxnId="{1C7B00C0-5272-9A4D-8AD8-92D51328FA81}">
      <dgm:prSet/>
      <dgm:spPr/>
      <dgm:t>
        <a:bodyPr/>
        <a:lstStyle/>
        <a:p>
          <a:endParaRPr lang="en-GB"/>
        </a:p>
      </dgm:t>
    </dgm:pt>
    <dgm:pt modelId="{27639C73-9F60-1140-9788-2F67915A4489}" type="sibTrans" cxnId="{1C7B00C0-5272-9A4D-8AD8-92D51328FA81}">
      <dgm:prSet/>
      <dgm:spPr/>
      <dgm:t>
        <a:bodyPr/>
        <a:lstStyle/>
        <a:p>
          <a:endParaRPr lang="en-GB"/>
        </a:p>
      </dgm:t>
    </dgm:pt>
    <dgm:pt modelId="{61B89C6C-0B19-BC45-AD6F-CBC8B04BB196}" type="pres">
      <dgm:prSet presAssocID="{3EE13C06-75A3-1D4D-993E-74A9D27D9115}" presName="cycle" presStyleCnt="0">
        <dgm:presLayoutVars>
          <dgm:dir/>
          <dgm:resizeHandles val="exact"/>
        </dgm:presLayoutVars>
      </dgm:prSet>
      <dgm:spPr/>
    </dgm:pt>
    <dgm:pt modelId="{32936F55-8CF9-D14B-B1A3-48A90DFE27F7}" type="pres">
      <dgm:prSet presAssocID="{A853D59A-90DF-C449-A2FA-0E58A342F2AD}" presName="arrow" presStyleLbl="node1" presStyleIdx="0" presStyleCnt="2" custScaleY="100476" custRadScaleRad="97211" custRadScaleInc="15">
        <dgm:presLayoutVars>
          <dgm:bulletEnabled val="1"/>
        </dgm:presLayoutVars>
      </dgm:prSet>
      <dgm:spPr/>
    </dgm:pt>
    <dgm:pt modelId="{6534735F-6898-5F4A-8D0C-10EA386EE7BE}" type="pres">
      <dgm:prSet presAssocID="{9AF4B729-2F73-0540-B920-055ACA651649}" presName="arrow" presStyleLbl="node1" presStyleIdx="1" presStyleCnt="2">
        <dgm:presLayoutVars>
          <dgm:bulletEnabled val="1"/>
        </dgm:presLayoutVars>
      </dgm:prSet>
      <dgm:spPr/>
    </dgm:pt>
  </dgm:ptLst>
  <dgm:cxnLst>
    <dgm:cxn modelId="{68CF9137-FA84-FB47-B1A1-E9B0FE2B204B}" type="presOf" srcId="{A853D59A-90DF-C449-A2FA-0E58A342F2AD}" destId="{32936F55-8CF9-D14B-B1A3-48A90DFE27F7}" srcOrd="0" destOrd="0" presId="urn:microsoft.com/office/officeart/2005/8/layout/arrow1"/>
    <dgm:cxn modelId="{6FAE6D4F-F03E-8641-AE75-FB6F488A6761}" srcId="{3EE13C06-75A3-1D4D-993E-74A9D27D9115}" destId="{A853D59A-90DF-C449-A2FA-0E58A342F2AD}" srcOrd="0" destOrd="0" parTransId="{3F28D623-C03F-CF4F-A2C9-5D486DE8D0DC}" sibTransId="{07191A62-CDA6-0E4B-8CA8-0D12C94D0C52}"/>
    <dgm:cxn modelId="{EBD72392-45D9-B64F-985B-927345134AC6}" type="presOf" srcId="{3EE13C06-75A3-1D4D-993E-74A9D27D9115}" destId="{61B89C6C-0B19-BC45-AD6F-CBC8B04BB196}" srcOrd="0" destOrd="0" presId="urn:microsoft.com/office/officeart/2005/8/layout/arrow1"/>
    <dgm:cxn modelId="{1C7B00C0-5272-9A4D-8AD8-92D51328FA81}" srcId="{3EE13C06-75A3-1D4D-993E-74A9D27D9115}" destId="{9AF4B729-2F73-0540-B920-055ACA651649}" srcOrd="1" destOrd="0" parTransId="{22D380AE-6786-8A45-BC7F-4FD5E12668D8}" sibTransId="{27639C73-9F60-1140-9788-2F67915A4489}"/>
    <dgm:cxn modelId="{907FDCD4-6A52-3E47-B760-DB35B0A2231F}" type="presOf" srcId="{9AF4B729-2F73-0540-B920-055ACA651649}" destId="{6534735F-6898-5F4A-8D0C-10EA386EE7BE}" srcOrd="0" destOrd="0" presId="urn:microsoft.com/office/officeart/2005/8/layout/arrow1"/>
    <dgm:cxn modelId="{156F5524-FBC5-D047-9AB5-8F97D37891DB}" type="presParOf" srcId="{61B89C6C-0B19-BC45-AD6F-CBC8B04BB196}" destId="{32936F55-8CF9-D14B-B1A3-48A90DFE27F7}" srcOrd="0" destOrd="0" presId="urn:microsoft.com/office/officeart/2005/8/layout/arrow1"/>
    <dgm:cxn modelId="{EB8C9842-1E5B-B94F-BFE8-718383BE1A17}" type="presParOf" srcId="{61B89C6C-0B19-BC45-AD6F-CBC8B04BB196}" destId="{6534735F-6898-5F4A-8D0C-10EA386EE7BE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39A58-6FBF-8746-8739-5CB61F1DA798}">
      <dsp:nvSpPr>
        <dsp:cNvPr id="0" name=""/>
        <dsp:cNvSpPr/>
      </dsp:nvSpPr>
      <dsp:spPr>
        <a:xfrm rot="16200000">
          <a:off x="223" y="11580"/>
          <a:ext cx="1862662" cy="186310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Realism</a:t>
          </a:r>
          <a:r>
            <a:rPr lang="en-GB" sz="1400" b="1" kern="1200" dirty="0"/>
            <a:t> </a:t>
          </a:r>
        </a:p>
      </dsp:txBody>
      <dsp:txXfrm rot="5400000">
        <a:off x="325966" y="477468"/>
        <a:ext cx="1537143" cy="931331"/>
      </dsp:txXfrm>
    </dsp:sp>
    <dsp:sp modelId="{7887B024-D076-514D-BB57-17F538A70A86}">
      <dsp:nvSpPr>
        <dsp:cNvPr id="0" name=""/>
        <dsp:cNvSpPr/>
      </dsp:nvSpPr>
      <dsp:spPr>
        <a:xfrm rot="5400000">
          <a:off x="9862710" y="7361"/>
          <a:ext cx="1862662" cy="1871547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60000"/>
            <a:lumOff val="4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R</a:t>
          </a:r>
          <a:r>
            <a:rPr lang="en-GB" sz="2200" b="1" kern="1200" dirty="0"/>
            <a:t>el</a:t>
          </a:r>
          <a:r>
            <a:rPr lang="en-GB" sz="2100" b="1" kern="1200" dirty="0"/>
            <a:t>ativism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 rot="-5400000">
        <a:off x="9858268" y="477470"/>
        <a:ext cx="1545581" cy="931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39A58-6FBF-8746-8739-5CB61F1DA798}">
      <dsp:nvSpPr>
        <dsp:cNvPr id="0" name=""/>
        <dsp:cNvSpPr/>
      </dsp:nvSpPr>
      <dsp:spPr>
        <a:xfrm rot="16200000">
          <a:off x="-121251" y="0"/>
          <a:ext cx="1915192" cy="1672648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Objectivism</a:t>
          </a:r>
        </a:p>
      </dsp:txBody>
      <dsp:txXfrm rot="5400000">
        <a:off x="292735" y="357525"/>
        <a:ext cx="1379935" cy="957596"/>
      </dsp:txXfrm>
    </dsp:sp>
    <dsp:sp modelId="{7887B024-D076-514D-BB57-17F538A70A86}">
      <dsp:nvSpPr>
        <dsp:cNvPr id="0" name=""/>
        <dsp:cNvSpPr/>
      </dsp:nvSpPr>
      <dsp:spPr>
        <a:xfrm rot="5400000">
          <a:off x="9965292" y="1002"/>
          <a:ext cx="1914090" cy="1670644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lumMod val="40000"/>
            <a:lumOff val="60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Subjectivism</a:t>
          </a:r>
        </a:p>
      </dsp:txBody>
      <dsp:txXfrm rot="-5400000">
        <a:off x="10087015" y="357802"/>
        <a:ext cx="1378281" cy="957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39A58-6FBF-8746-8739-5CB61F1DA798}">
      <dsp:nvSpPr>
        <dsp:cNvPr id="0" name=""/>
        <dsp:cNvSpPr/>
      </dsp:nvSpPr>
      <dsp:spPr>
        <a:xfrm rot="16200000">
          <a:off x="223" y="11580"/>
          <a:ext cx="1862662" cy="1863109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Realism</a:t>
          </a:r>
          <a:r>
            <a:rPr lang="en-GB" sz="1400" b="1" kern="1200" dirty="0"/>
            <a:t> </a:t>
          </a:r>
        </a:p>
      </dsp:txBody>
      <dsp:txXfrm rot="5400000">
        <a:off x="325966" y="477468"/>
        <a:ext cx="1537143" cy="931331"/>
      </dsp:txXfrm>
    </dsp:sp>
    <dsp:sp modelId="{7887B024-D076-514D-BB57-17F538A70A86}">
      <dsp:nvSpPr>
        <dsp:cNvPr id="0" name=""/>
        <dsp:cNvSpPr/>
      </dsp:nvSpPr>
      <dsp:spPr>
        <a:xfrm rot="5400000">
          <a:off x="9914434" y="7361"/>
          <a:ext cx="1862662" cy="1871547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R</a:t>
          </a:r>
          <a:r>
            <a:rPr lang="en-GB" sz="2200" b="1" kern="1200" dirty="0"/>
            <a:t>el</a:t>
          </a:r>
          <a:r>
            <a:rPr lang="en-GB" sz="2100" b="1" kern="1200" dirty="0"/>
            <a:t>ativism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 rot="-5400000">
        <a:off x="9909992" y="477470"/>
        <a:ext cx="1545581" cy="9313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39A58-6FBF-8746-8739-5CB61F1DA798}">
      <dsp:nvSpPr>
        <dsp:cNvPr id="0" name=""/>
        <dsp:cNvSpPr/>
      </dsp:nvSpPr>
      <dsp:spPr>
        <a:xfrm rot="16200000">
          <a:off x="-78933" y="0"/>
          <a:ext cx="1915192" cy="1672648"/>
        </a:xfrm>
        <a:prstGeom prst="upArrow">
          <a:avLst>
            <a:gd name="adj1" fmla="val 50000"/>
            <a:gd name="adj2" fmla="val 35000"/>
          </a:avLst>
        </a:prstGeom>
        <a:solidFill>
          <a:schemeClr val="accent3">
            <a:lumMod val="7500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Objectivism</a:t>
          </a:r>
        </a:p>
      </dsp:txBody>
      <dsp:txXfrm rot="5400000">
        <a:off x="335053" y="357525"/>
        <a:ext cx="1379935" cy="957596"/>
      </dsp:txXfrm>
    </dsp:sp>
    <dsp:sp modelId="{7887B024-D076-514D-BB57-17F538A70A86}">
      <dsp:nvSpPr>
        <dsp:cNvPr id="0" name=""/>
        <dsp:cNvSpPr/>
      </dsp:nvSpPr>
      <dsp:spPr>
        <a:xfrm rot="5400000">
          <a:off x="9952890" y="1002"/>
          <a:ext cx="1914090" cy="167064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lumMod val="60000"/>
                <a:lumOff val="40000"/>
              </a:schemeClr>
            </a:gs>
            <a:gs pos="99000">
              <a:schemeClr val="accent3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</a:gra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/>
            <a:t>Subjectivism</a:t>
          </a:r>
        </a:p>
      </dsp:txBody>
      <dsp:txXfrm rot="-5400000">
        <a:off x="10074613" y="357802"/>
        <a:ext cx="1378281" cy="957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36F55-8CF9-D14B-B1A3-48A90DFE27F7}">
      <dsp:nvSpPr>
        <dsp:cNvPr id="0" name=""/>
        <dsp:cNvSpPr/>
      </dsp:nvSpPr>
      <dsp:spPr>
        <a:xfrm rot="16200000">
          <a:off x="147519" y="-1637"/>
          <a:ext cx="1575256" cy="1582754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 dirty="0"/>
        </a:p>
      </dsp:txBody>
      <dsp:txXfrm rot="5400000">
        <a:off x="419440" y="395926"/>
        <a:ext cx="1307084" cy="787628"/>
      </dsp:txXfrm>
    </dsp:sp>
    <dsp:sp modelId="{6534735F-6898-5F4A-8D0C-10EA386EE7BE}">
      <dsp:nvSpPr>
        <dsp:cNvPr id="0" name=""/>
        <dsp:cNvSpPr/>
      </dsp:nvSpPr>
      <dsp:spPr>
        <a:xfrm rot="5400000">
          <a:off x="9875277" y="4371"/>
          <a:ext cx="1575256" cy="1575256"/>
        </a:xfrm>
        <a:prstGeom prst="upArrow">
          <a:avLst>
            <a:gd name="adj1" fmla="val 50000"/>
            <a:gd name="adj2" fmla="val 35000"/>
          </a:avLst>
        </a:prstGeom>
        <a:solidFill>
          <a:schemeClr val="accent6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10131256" y="142206"/>
        <a:ext cx="787628" cy="1299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7869B-A1E4-451D-9405-CB0D7945B995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B4467-E506-4141-B0B4-863C92CE9F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608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75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57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19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91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92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37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6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95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4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9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307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BE07-1B51-114E-BB28-BE4AAED1B97D}" type="datetimeFigureOut">
              <a:rPr lang="en-GB" smtClean="0"/>
              <a:t>11/11/2022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C1BA274-E9FB-7F45-A145-CBEB1C74093E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52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otioncoachinguk.com/_files/ugd/623336_1e5cdc7f33854c0496506cec0bb7e5d6.pdf" TargetMode="External"/><Relationship Id="rId2" Type="http://schemas.openxmlformats.org/officeDocument/2006/relationships/hyperlink" Target="https://www.emotioncoachinguk.com/post/remember-we-are-all-wearing-spectacl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B5CF6C-4119-18C5-F42D-708D6441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63" y="1428751"/>
            <a:ext cx="3529012" cy="3314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44DB71-412C-A203-E0BE-27C15E6ADA09}"/>
              </a:ext>
            </a:extLst>
          </p:cNvPr>
          <p:cNvSpPr txBox="1"/>
          <p:nvPr/>
        </p:nvSpPr>
        <p:spPr>
          <a:xfrm>
            <a:off x="5770073" y="3401634"/>
            <a:ext cx="49595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764CE-4DBA-AB47-9142-C4B240AB9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55" y="5768336"/>
            <a:ext cx="11818294" cy="1590094"/>
          </a:xfrm>
        </p:spPr>
        <p:txBody>
          <a:bodyPr>
            <a:normAutofit/>
          </a:bodyPr>
          <a:lstStyle/>
          <a:p>
            <a:pPr algn="ctr" fontAlgn="base">
              <a:lnSpc>
                <a:spcPct val="115000"/>
              </a:lnSpc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</a:pPr>
            <a:r>
              <a:rPr lang="en-GB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Date of next meeting: Tuesday 7 </a:t>
            </a:r>
            <a:r>
              <a:rPr lang="en-GB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march 2023, 12.30-2.30pm</a:t>
            </a:r>
            <a:endParaRPr lang="en-GB" sz="2800" b="1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51A43-BEEC-CA40-AE9C-63A59520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4555" y="2894420"/>
            <a:ext cx="6231781" cy="151362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GB" sz="36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Welcome to the </a:t>
            </a:r>
            <a:r>
              <a:rPr lang="en-GB" sz="3600" b="1" dirty="0">
                <a:latin typeface="+mn-lt"/>
              </a:rPr>
              <a:t>ECUK 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Research Community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Conversation 2 </a:t>
            </a:r>
            <a:br>
              <a:rPr lang="en-GB" sz="3600" b="1" dirty="0">
                <a:solidFill>
                  <a:srgbClr val="7030A0"/>
                </a:solidFill>
                <a:latin typeface="+mn-lt"/>
              </a:rPr>
            </a:br>
            <a:endParaRPr lang="en-GB"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94B1B-62B1-F4E4-41B0-C0D765AA81C4}"/>
              </a:ext>
            </a:extLst>
          </p:cNvPr>
          <p:cNvSpPr txBox="1"/>
          <p:nvPr/>
        </p:nvSpPr>
        <p:spPr>
          <a:xfrm>
            <a:off x="5514555" y="4961198"/>
            <a:ext cx="667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Dr. Louise Gilbert, ECUK Cofounder</a:t>
            </a:r>
          </a:p>
        </p:txBody>
      </p:sp>
    </p:spTree>
    <p:extLst>
      <p:ext uri="{BB962C8B-B14F-4D97-AF65-F5344CB8AC3E}">
        <p14:creationId xmlns:p14="http://schemas.microsoft.com/office/powerpoint/2010/main" val="104609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164" y="336715"/>
            <a:ext cx="11597435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/>
              <a:t>UNpacking</a:t>
            </a:r>
            <a:r>
              <a:rPr lang="en-US" sz="3100" b="1" dirty="0"/>
              <a:t> RESEARCH so it means something to you </a:t>
            </a:r>
            <a:br>
              <a:rPr lang="en-GB" dirty="0"/>
            </a:br>
            <a:endParaRPr lang="en-GB" dirty="0"/>
          </a:p>
        </p:txBody>
      </p:sp>
      <p:pic>
        <p:nvPicPr>
          <p:cNvPr id="3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6D2FE8F-5A40-1708-7EEA-6E07D870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419600" y="846667"/>
            <a:ext cx="6836809" cy="5300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36D90-E493-1C55-FA7A-D093E2E21444}"/>
              </a:ext>
            </a:extLst>
          </p:cNvPr>
          <p:cNvSpPr txBox="1"/>
          <p:nvPr/>
        </p:nvSpPr>
        <p:spPr>
          <a:xfrm>
            <a:off x="6096000" y="1309208"/>
            <a:ext cx="3691467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Ontology &amp; Epistemology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E8517-9ECD-D9AF-0C53-F34137CF6444}"/>
              </a:ext>
            </a:extLst>
          </p:cNvPr>
          <p:cNvSpPr txBox="1"/>
          <p:nvPr/>
        </p:nvSpPr>
        <p:spPr>
          <a:xfrm>
            <a:off x="6578789" y="2221044"/>
            <a:ext cx="2946400" cy="400110"/>
          </a:xfrm>
          <a:prstGeom prst="rect">
            <a:avLst/>
          </a:prstGeom>
          <a:solidFill>
            <a:srgbClr val="42A8F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Research Paradigms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025E4-CA9D-F51E-A5E9-6D27C4ACE2E6}"/>
              </a:ext>
            </a:extLst>
          </p:cNvPr>
          <p:cNvSpPr txBox="1"/>
          <p:nvPr/>
        </p:nvSpPr>
        <p:spPr>
          <a:xfrm>
            <a:off x="6824133" y="3081217"/>
            <a:ext cx="2438401" cy="400110"/>
          </a:xfrm>
          <a:prstGeom prst="rect">
            <a:avLst/>
          </a:prstGeom>
          <a:solidFill>
            <a:srgbClr val="2B94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Methodologies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90642-F598-A4E7-1DCF-7D4D7F3FC322}"/>
              </a:ext>
            </a:extLst>
          </p:cNvPr>
          <p:cNvSpPr txBox="1"/>
          <p:nvPr/>
        </p:nvSpPr>
        <p:spPr>
          <a:xfrm>
            <a:off x="7337411" y="4176256"/>
            <a:ext cx="1411844" cy="400110"/>
          </a:xfrm>
          <a:prstGeom prst="rect">
            <a:avLst/>
          </a:prstGeom>
          <a:solidFill>
            <a:srgbClr val="62BFDD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/>
              <a:t>ethods</a:t>
            </a: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2E8493-0755-4F7D-46FE-E5D5F13CF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54" y="2621154"/>
            <a:ext cx="2159859" cy="4236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659AD-BF94-D299-19A6-7A94A022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72600" y="1509263"/>
            <a:ext cx="774282" cy="6129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9458F7-205B-3A7B-1FD1-7277DF1A8879}"/>
              </a:ext>
            </a:extLst>
          </p:cNvPr>
          <p:cNvSpPr txBox="1"/>
          <p:nvPr/>
        </p:nvSpPr>
        <p:spPr>
          <a:xfrm>
            <a:off x="1371600" y="1487828"/>
            <a:ext cx="3031067" cy="7975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CBD058-4602-5438-B1AE-71CCE7DB7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60942">
            <a:off x="2793060" y="1977916"/>
            <a:ext cx="461394" cy="77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16ECFD-A81A-48F8-9BB5-E0DF27367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8213">
            <a:off x="4289537" y="1908275"/>
            <a:ext cx="447613" cy="7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B4F6-7597-D544-7781-FEAA93D6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0" y="175909"/>
            <a:ext cx="9603275" cy="1049235"/>
          </a:xfrm>
        </p:spPr>
        <p:txBody>
          <a:bodyPr/>
          <a:lstStyle/>
          <a:p>
            <a:pPr algn="ctr"/>
            <a:r>
              <a:rPr lang="en-US" b="1" dirty="0"/>
              <a:t>What are the  ‘ologies?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65933-EEDD-E620-801E-560A50AA7998}"/>
              </a:ext>
            </a:extLst>
          </p:cNvPr>
          <p:cNvSpPr txBox="1"/>
          <p:nvPr/>
        </p:nvSpPr>
        <p:spPr>
          <a:xfrm>
            <a:off x="1357313" y="1637264"/>
            <a:ext cx="988695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2AF502-CB5C-C9CD-DC57-A8F1120FA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389" y="1225144"/>
            <a:ext cx="3384757" cy="220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60E55-EAF0-4D80-0F89-68029CCBBE84}"/>
              </a:ext>
            </a:extLst>
          </p:cNvPr>
          <p:cNvSpPr txBox="1"/>
          <p:nvPr/>
        </p:nvSpPr>
        <p:spPr>
          <a:xfrm>
            <a:off x="273676" y="3327599"/>
            <a:ext cx="5627061" cy="2797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What do you think is real?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makes us human, what makes us tick?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is reality,-is it a constant always there 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or is it always changing?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is truth? Is there only one truth?</a:t>
            </a: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DA1389-5EAB-0D78-5F34-E47C09B15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676" y="1225144"/>
            <a:ext cx="3384757" cy="2211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2C4C87-35FC-313D-48AF-357D1232455D}"/>
              </a:ext>
            </a:extLst>
          </p:cNvPr>
          <p:cNvSpPr txBox="1"/>
          <p:nvPr/>
        </p:nvSpPr>
        <p:spPr>
          <a:xfrm>
            <a:off x="815078" y="735234"/>
            <a:ext cx="2786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Ontology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5C737-175B-5900-BDD9-D0360869E61A}"/>
              </a:ext>
            </a:extLst>
          </p:cNvPr>
          <p:cNvSpPr txBox="1"/>
          <p:nvPr/>
        </p:nvSpPr>
        <p:spPr>
          <a:xfrm>
            <a:off x="6435133" y="3089078"/>
            <a:ext cx="5756867" cy="307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How do we know what we know 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How do we justify what we believe?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do we consider is credible knowledge?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How can truth/reality be explored, conferred and reported?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90F61-DB8D-3351-A627-00FB56B24141}"/>
              </a:ext>
            </a:extLst>
          </p:cNvPr>
          <p:cNvSpPr txBox="1"/>
          <p:nvPr/>
        </p:nvSpPr>
        <p:spPr>
          <a:xfrm>
            <a:off x="7740968" y="663029"/>
            <a:ext cx="260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Epistemology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808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E0DE-4E10-E4E7-893E-779AFB30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662" y="283075"/>
            <a:ext cx="9603275" cy="1049235"/>
          </a:xfrm>
        </p:spPr>
        <p:txBody>
          <a:bodyPr/>
          <a:lstStyle/>
          <a:p>
            <a:r>
              <a:rPr lang="en-US" b="1" dirty="0"/>
              <a:t>Ontology</a:t>
            </a:r>
            <a:r>
              <a:rPr lang="en-US" dirty="0"/>
              <a:t>: What exists in the real world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5B56B-99BB-0650-921E-9DDE4249E4A6}"/>
              </a:ext>
            </a:extLst>
          </p:cNvPr>
          <p:cNvSpPr txBox="1"/>
          <p:nvPr/>
        </p:nvSpPr>
        <p:spPr>
          <a:xfrm>
            <a:off x="1234440" y="1630680"/>
            <a:ext cx="9951720" cy="3657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3F46EC-9BF9-4BA9-6D00-8119ED0836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828003"/>
              </p:ext>
            </p:extLst>
          </p:nvPr>
        </p:nvGraphicFramePr>
        <p:xfrm>
          <a:off x="336337" y="510415"/>
          <a:ext cx="11902440" cy="187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71F3DC5-D54D-4018-5FFC-5EA0855E4403}"/>
              </a:ext>
            </a:extLst>
          </p:cNvPr>
          <p:cNvSpPr txBox="1">
            <a:spLocks/>
          </p:cNvSpPr>
          <p:nvPr/>
        </p:nvSpPr>
        <p:spPr>
          <a:xfrm>
            <a:off x="769630" y="3009161"/>
            <a:ext cx="106527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Epistemology</a:t>
            </a:r>
            <a:r>
              <a:rPr lang="en-US" dirty="0"/>
              <a:t>: How do we create knowledge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445AB7C-0333-8807-4FB1-79F0B4ABD3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3904382"/>
              </p:ext>
            </p:extLst>
          </p:nvPr>
        </p:nvGraphicFramePr>
        <p:xfrm>
          <a:off x="90658" y="3396550"/>
          <a:ext cx="11757660" cy="167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ED3CCA-0214-D381-235B-73E1F2EB10C5}"/>
              </a:ext>
            </a:extLst>
          </p:cNvPr>
          <p:cNvSpPr txBox="1"/>
          <p:nvPr/>
        </p:nvSpPr>
        <p:spPr>
          <a:xfrm>
            <a:off x="1754848" y="3746676"/>
            <a:ext cx="8429280" cy="936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CONSTRUCTIVISM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AC98F-784F-593C-690D-0C3B9383C13F}"/>
              </a:ext>
            </a:extLst>
          </p:cNvPr>
          <p:cNvSpPr txBox="1"/>
          <p:nvPr/>
        </p:nvSpPr>
        <p:spPr>
          <a:xfrm>
            <a:off x="2122169" y="987082"/>
            <a:ext cx="8176260" cy="936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3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lvl="0"/>
            <a:endParaRPr lang="en-GB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Naïve,   Structural,  Critical                                                   Bounded</a:t>
            </a:r>
          </a:p>
          <a:p>
            <a:pPr lvl="0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7759C-24C6-7127-CAF3-26C14938CBB8}"/>
              </a:ext>
            </a:extLst>
          </p:cNvPr>
          <p:cNvSpPr txBox="1"/>
          <p:nvPr/>
        </p:nvSpPr>
        <p:spPr>
          <a:xfrm>
            <a:off x="1005840" y="1938174"/>
            <a:ext cx="4722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Reality can be understood by using </a:t>
            </a:r>
          </a:p>
          <a:p>
            <a:pPr algn="ctr"/>
            <a:r>
              <a:rPr lang="en-US" sz="2000" b="1" dirty="0"/>
              <a:t>the right methods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0FE854-D660-87D2-AF10-389D20DFCCD9}"/>
              </a:ext>
            </a:extLst>
          </p:cNvPr>
          <p:cNvSpPr txBox="1"/>
          <p:nvPr/>
        </p:nvSpPr>
        <p:spPr>
          <a:xfrm>
            <a:off x="7708477" y="1919265"/>
            <a:ext cx="4722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Reality exists as multiple </a:t>
            </a:r>
          </a:p>
          <a:p>
            <a:pPr algn="ctr"/>
            <a:r>
              <a:rPr lang="en-US" sz="2000" b="1" dirty="0"/>
              <a:t>mental constructs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8DC44-DD4C-0DAC-BCEA-B949D96E69FA}"/>
              </a:ext>
            </a:extLst>
          </p:cNvPr>
          <p:cNvSpPr txBox="1"/>
          <p:nvPr/>
        </p:nvSpPr>
        <p:spPr>
          <a:xfrm>
            <a:off x="516607" y="4667218"/>
            <a:ext cx="2173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Meaning exists in the object </a:t>
            </a:r>
          </a:p>
          <a:p>
            <a:pPr algn="ctr"/>
            <a:r>
              <a:rPr lang="en-US" sz="2000" dirty="0"/>
              <a:t>and is independent</a:t>
            </a:r>
          </a:p>
          <a:p>
            <a:pPr algn="ctr"/>
            <a:r>
              <a:rPr lang="en-US" sz="2000" dirty="0"/>
              <a:t> of the subject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AD8DF6-A727-27AD-D1DE-9434511DC034}"/>
              </a:ext>
            </a:extLst>
          </p:cNvPr>
          <p:cNvSpPr txBox="1"/>
          <p:nvPr/>
        </p:nvSpPr>
        <p:spPr>
          <a:xfrm>
            <a:off x="4218818" y="4682676"/>
            <a:ext cx="3501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Meaning exists from the </a:t>
            </a:r>
          </a:p>
          <a:p>
            <a:pPr algn="ctr"/>
            <a:r>
              <a:rPr lang="en-US" sz="2000" b="1" dirty="0"/>
              <a:t>interaction</a:t>
            </a:r>
            <a:r>
              <a:rPr lang="en-US" sz="2000" dirty="0"/>
              <a:t> between subject and object. The subject constructs meaning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586DC2-C9A0-A11B-5729-3C727E0F7C61}"/>
              </a:ext>
            </a:extLst>
          </p:cNvPr>
          <p:cNvSpPr txBox="1"/>
          <p:nvPr/>
        </p:nvSpPr>
        <p:spPr>
          <a:xfrm>
            <a:off x="8821926" y="4694703"/>
            <a:ext cx="2724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Meaning exists within the subject</a:t>
            </a:r>
            <a:r>
              <a:rPr lang="en-US" sz="2000" dirty="0"/>
              <a:t>. It is the subject that imposes the meaning onto the object</a:t>
            </a:r>
          </a:p>
        </p:txBody>
      </p:sp>
    </p:spTree>
    <p:extLst>
      <p:ext uri="{BB962C8B-B14F-4D97-AF65-F5344CB8AC3E}">
        <p14:creationId xmlns:p14="http://schemas.microsoft.com/office/powerpoint/2010/main" val="116381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8" grpId="0" animBg="1"/>
      <p:bldP spid="9" grpId="0" build="allAtOnce" animBg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7C7C048-4C00-8FC8-A0DE-1BB07A86DE47}"/>
              </a:ext>
            </a:extLst>
          </p:cNvPr>
          <p:cNvSpPr txBox="1"/>
          <p:nvPr/>
        </p:nvSpPr>
        <p:spPr>
          <a:xfrm>
            <a:off x="157764" y="194368"/>
            <a:ext cx="529593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cap="all" dirty="0">
                <a:latin typeface="+mj-lt"/>
                <a:ea typeface="+mj-ea"/>
                <a:cs typeface="+mj-cs"/>
              </a:rPr>
              <a:t>What are Research Paradigms?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F537F78-CF62-DDF4-6696-5E15825B9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1" r="7809"/>
          <a:stretch/>
        </p:blipFill>
        <p:spPr>
          <a:xfrm>
            <a:off x="6096000" y="1116345"/>
            <a:ext cx="4819477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AB945D-291D-F07A-0C66-E63C938E2438}"/>
              </a:ext>
            </a:extLst>
          </p:cNvPr>
          <p:cNvSpPr txBox="1"/>
          <p:nvPr/>
        </p:nvSpPr>
        <p:spPr>
          <a:xfrm>
            <a:off x="93134" y="6157376"/>
            <a:ext cx="120054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They reflect all or most of what you believe is real, what is truth, what is reality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8EDDD-05D3-7E3E-E164-138917B289DC}"/>
              </a:ext>
            </a:extLst>
          </p:cNvPr>
          <p:cNvSpPr txBox="1"/>
          <p:nvPr/>
        </p:nvSpPr>
        <p:spPr>
          <a:xfrm>
            <a:off x="1453896" y="1686296"/>
            <a:ext cx="353088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39" y="1272565"/>
            <a:ext cx="5461780" cy="502778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900" b="1" dirty="0"/>
              <a:t>Also known as: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Theoretical </a:t>
            </a:r>
            <a:r>
              <a:rPr lang="en-US" sz="2900" b="1" dirty="0"/>
              <a:t>or</a:t>
            </a:r>
            <a:r>
              <a:rPr lang="en-US" sz="2900" dirty="0"/>
              <a:t> Philosophical Frameworks </a:t>
            </a:r>
            <a:r>
              <a:rPr lang="en-US" sz="2900" b="1" dirty="0"/>
              <a:t>or</a:t>
            </a:r>
            <a:r>
              <a:rPr lang="en-US" sz="2900" dirty="0"/>
              <a:t> Perspectives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900" dirty="0"/>
              <a:t>A system of generalized views of the world, which form the beliefs that guide your actions.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900" b="1" i="1" dirty="0"/>
              <a:t>They combine ontological and epistemological views so reflect a collection of logically related assumptions, concepts, or propositions that orient your thinking and research</a:t>
            </a:r>
            <a:r>
              <a:rPr lang="en-US" sz="2900" dirty="0"/>
              <a:t>. </a:t>
            </a:r>
          </a:p>
          <a:p>
            <a:pPr marL="0">
              <a:lnSpc>
                <a:spcPct val="11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60608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E0DE-4E10-E4E7-893E-779AFB300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0" y="284533"/>
            <a:ext cx="9603275" cy="1049235"/>
          </a:xfrm>
        </p:spPr>
        <p:txBody>
          <a:bodyPr/>
          <a:lstStyle/>
          <a:p>
            <a:r>
              <a:rPr lang="en-US" b="1" dirty="0"/>
              <a:t>Ontology</a:t>
            </a:r>
            <a:r>
              <a:rPr lang="en-US" dirty="0"/>
              <a:t>: What exists in the real world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C5B56B-99BB-0650-921E-9DDE4249E4A6}"/>
              </a:ext>
            </a:extLst>
          </p:cNvPr>
          <p:cNvSpPr txBox="1"/>
          <p:nvPr/>
        </p:nvSpPr>
        <p:spPr>
          <a:xfrm>
            <a:off x="1234440" y="1630680"/>
            <a:ext cx="9951720" cy="3657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3F46EC-9BF9-4BA9-6D00-8119ED0836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5740" y="264283"/>
          <a:ext cx="11902440" cy="187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671F3DC5-D54D-4018-5FFC-5EA0855E4403}"/>
              </a:ext>
            </a:extLst>
          </p:cNvPr>
          <p:cNvSpPr txBox="1">
            <a:spLocks/>
          </p:cNvSpPr>
          <p:nvPr/>
        </p:nvSpPr>
        <p:spPr>
          <a:xfrm>
            <a:off x="965882" y="2158999"/>
            <a:ext cx="10652739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Epistemology</a:t>
            </a:r>
            <a:r>
              <a:rPr lang="en-US" dirty="0"/>
              <a:t>: How do we create knowledge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445AB7C-0333-8807-4FB1-79F0B4ABD3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096045"/>
              </p:ext>
            </p:extLst>
          </p:nvPr>
        </p:nvGraphicFramePr>
        <p:xfrm>
          <a:off x="144780" y="2482891"/>
          <a:ext cx="11757660" cy="1672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9ED3CCA-0214-D381-235B-73E1F2EB10C5}"/>
              </a:ext>
            </a:extLst>
          </p:cNvPr>
          <p:cNvSpPr txBox="1"/>
          <p:nvPr/>
        </p:nvSpPr>
        <p:spPr>
          <a:xfrm>
            <a:off x="1808970" y="2851215"/>
            <a:ext cx="8429280" cy="936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CONSTRUCTIVISM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AC98F-784F-593C-690D-0C3B9383C13F}"/>
              </a:ext>
            </a:extLst>
          </p:cNvPr>
          <p:cNvSpPr txBox="1"/>
          <p:nvPr/>
        </p:nvSpPr>
        <p:spPr>
          <a:xfrm>
            <a:off x="2007870" y="734301"/>
            <a:ext cx="8176260" cy="936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3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lvl="0"/>
            <a:endParaRPr lang="en-GB" sz="2000" dirty="0">
              <a:solidFill>
                <a:schemeClr val="bg1"/>
              </a:solidFill>
            </a:endParaRPr>
          </a:p>
          <a:p>
            <a:pPr lvl="0"/>
            <a:r>
              <a:rPr lang="en-GB" sz="2000" dirty="0">
                <a:solidFill>
                  <a:schemeClr val="bg1"/>
                </a:solidFill>
              </a:rPr>
              <a:t>Naïve,   Structural,  Critical                                                   Bounded</a:t>
            </a:r>
          </a:p>
          <a:p>
            <a:pPr lvl="0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7E239F-5509-0FEB-957B-64D4367ACB88}"/>
              </a:ext>
            </a:extLst>
          </p:cNvPr>
          <p:cNvSpPr txBox="1">
            <a:spLocks/>
          </p:cNvSpPr>
          <p:nvPr/>
        </p:nvSpPr>
        <p:spPr>
          <a:xfrm>
            <a:off x="1102055" y="4236538"/>
            <a:ext cx="11100451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Research paradigm</a:t>
            </a:r>
            <a:r>
              <a:rPr lang="en-US" dirty="0"/>
              <a:t>: Guides the researcher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BBDF4268-8408-F398-814D-CDFC0ECC62E2}"/>
              </a:ext>
            </a:extLst>
          </p:cNvPr>
          <p:cNvGraphicFramePr/>
          <p:nvPr/>
        </p:nvGraphicFramePr>
        <p:xfrm>
          <a:off x="205740" y="4604863"/>
          <a:ext cx="11460481" cy="15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40DC7A5-A499-AB2E-B63A-F62F1DEC3228}"/>
              </a:ext>
            </a:extLst>
          </p:cNvPr>
          <p:cNvSpPr txBox="1"/>
          <p:nvPr/>
        </p:nvSpPr>
        <p:spPr>
          <a:xfrm>
            <a:off x="742025" y="4994294"/>
            <a:ext cx="10444136" cy="923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47000">
                <a:schemeClr val="accent6">
                  <a:lumMod val="60000"/>
                  <a:lumOff val="40000"/>
                </a:schemeClr>
              </a:gs>
              <a:gs pos="99000">
                <a:schemeClr val="accent6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GB" b="1" dirty="0">
                <a:solidFill>
                  <a:schemeClr val="bg1"/>
                </a:solidFill>
              </a:rPr>
              <a:t>Knowledge acquisition is Deductive,                                        Knowledge acquisition is Inductive</a:t>
            </a:r>
          </a:p>
          <a:p>
            <a:pPr lvl="0"/>
            <a:endParaRPr lang="en-GB" b="1" dirty="0">
              <a:solidFill>
                <a:schemeClr val="bg1"/>
              </a:solidFill>
            </a:endParaRPr>
          </a:p>
          <a:p>
            <a:pPr lvl="0"/>
            <a:r>
              <a:rPr lang="en-GB" b="1" dirty="0">
                <a:solidFill>
                  <a:schemeClr val="bg1"/>
                </a:solidFill>
              </a:rPr>
              <a:t>Value free and Generalisable                                                    Value laden and Contextually unique</a:t>
            </a:r>
          </a:p>
        </p:txBody>
      </p:sp>
    </p:spTree>
    <p:extLst>
      <p:ext uri="{BB962C8B-B14F-4D97-AF65-F5344CB8AC3E}">
        <p14:creationId xmlns:p14="http://schemas.microsoft.com/office/powerpoint/2010/main" val="16588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8" grpId="0" animBg="1"/>
      <p:bldP spid="9" grpId="0" build="allAtOnce" animBg="1"/>
      <p:bldGraphic spid="13" grpId="0">
        <p:bldAsOne/>
      </p:bldGraphic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766" y="245571"/>
            <a:ext cx="7176936" cy="1049235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/>
              <a:t>what RESEARCH means  </a:t>
            </a:r>
            <a:br>
              <a:rPr lang="en-GB" dirty="0"/>
            </a:br>
            <a:endParaRPr lang="en-GB" dirty="0"/>
          </a:p>
        </p:txBody>
      </p:sp>
      <p:pic>
        <p:nvPicPr>
          <p:cNvPr id="3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6D2FE8F-5A40-1708-7EEA-6E07D870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8473" y="771525"/>
            <a:ext cx="5702336" cy="5343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1252F-2B2E-EE21-17E7-36E540EC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43" y="3947109"/>
            <a:ext cx="3122837" cy="1473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4BA1F-F40B-17B3-9068-58DAF840F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3" y="620805"/>
            <a:ext cx="3972860" cy="2979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DC463C-6A82-F201-D3CB-4BBFAB7BF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414" y="4312920"/>
            <a:ext cx="1398279" cy="1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2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Ontology, Epistemology and Research Paradigm">
            <a:hlinkClick r:id="" action="ppaction://media"/>
            <a:extLst>
              <a:ext uri="{FF2B5EF4-FFF2-40B4-BE49-F238E27FC236}">
                <a16:creationId xmlns:a16="http://schemas.microsoft.com/office/drawing/2014/main" id="{7C8EECBB-A50F-E146-B49F-26E55E282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088" y="442913"/>
            <a:ext cx="10615612" cy="56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DCE4-0BC6-DA4E-9557-448B5D32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26" y="298580"/>
            <a:ext cx="7520394" cy="1049235"/>
          </a:xfrm>
        </p:spPr>
        <p:txBody>
          <a:bodyPr/>
          <a:lstStyle/>
          <a:p>
            <a:pPr algn="ctr"/>
            <a:r>
              <a:rPr lang="en-US" b="1" dirty="0"/>
              <a:t>References &amp;  additional  resources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60B0A-EA8B-C347-B10C-3FD28D9B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47" y="2039521"/>
            <a:ext cx="11386045" cy="4156468"/>
          </a:xfrm>
        </p:spPr>
        <p:txBody>
          <a:bodyPr>
            <a:normAutofit fontScale="85000" lnSpcReduction="20000"/>
          </a:bodyPr>
          <a:lstStyle/>
          <a:p>
            <a:r>
              <a:rPr lang="en-GB" b="0" dirty="0">
                <a:solidFill>
                  <a:srgbClr val="212121"/>
                </a:solidFill>
                <a:effectLst/>
              </a:rPr>
              <a:t>Al-</a:t>
            </a:r>
            <a:r>
              <a:rPr lang="en-GB" b="0" dirty="0" err="1">
                <a:solidFill>
                  <a:srgbClr val="212121"/>
                </a:solidFill>
                <a:effectLst/>
              </a:rPr>
              <a:t>Saadi</a:t>
            </a:r>
            <a:r>
              <a:rPr lang="en-GB" b="0" dirty="0">
                <a:solidFill>
                  <a:srgbClr val="212121"/>
                </a:solidFill>
                <a:effectLst/>
              </a:rPr>
              <a:t>, H. (2014) </a:t>
            </a:r>
            <a:r>
              <a:rPr lang="en-GB" dirty="0">
                <a:effectLst/>
              </a:rPr>
              <a:t>Demystifying Ontology and Epistemology in research methods, </a:t>
            </a:r>
            <a:r>
              <a:rPr lang="en-GB" i="1" dirty="0">
                <a:effectLst/>
              </a:rPr>
              <a:t>Academia</a:t>
            </a:r>
            <a:r>
              <a:rPr lang="en-GB" dirty="0">
                <a:effectLst/>
              </a:rPr>
              <a:t>[Online]. Available at: </a:t>
            </a:r>
            <a:r>
              <a:rPr lang="en-US" sz="1100" i="1" dirty="0">
                <a:solidFill>
                  <a:srgbClr val="C00000"/>
                </a:solidFill>
              </a:rPr>
              <a:t>https://d1wqtxts1xzle7.cloudfront.net/46826079/Demystifying_Ontology_and_Epistemology_in_research_methods-with-cover-page-v2.pdf?Expires=1668154334&amp;Signature=gWy0tC0i8PDC68wtEAfGcVDLRG7PJeR~QOS6fKssqKjGVKq05dODUZfI2cwsuAAseIEZlbQ4A9jhuNwVVTv8v3-hJSBqgPDiDaoU32f6H6TGbhcgcVfDHcGSVJJzut2e-WKbzHd05UTG50BydP0yeAHUmcKizvSdo24XV23sF0N3n8BsMdvGeMktSv2Dd1oIsYoAmaWbTDRFvPD0Jy~njS1Mchz5FjNfyiu-VZJCEog3CbPvL9Ay2Yw231wmXMozlYGNazZzXXdP8s31TvRQXDd1t~mTENruuxt7juYVx1~pWJfTZrZ-3e9peQa8R6-ScF0nkvCLErt~~</a:t>
            </a:r>
            <a:r>
              <a:rPr lang="en-US" sz="1100" i="1" dirty="0" err="1">
                <a:solidFill>
                  <a:srgbClr val="C00000"/>
                </a:solidFill>
              </a:rPr>
              <a:t>cdWsEfijQ</a:t>
            </a:r>
            <a:r>
              <a:rPr lang="en-US" sz="1100" i="1" dirty="0">
                <a:solidFill>
                  <a:srgbClr val="C00000"/>
                </a:solidFill>
              </a:rPr>
              <a:t>__&amp;Key-Pair-Id=APKAJLOHF5GGSLRBV4ZA</a:t>
            </a:r>
          </a:p>
          <a:p>
            <a:r>
              <a:rPr lang="en-US" dirty="0"/>
              <a:t>Crotty, M. (1998) </a:t>
            </a:r>
            <a:r>
              <a:rPr lang="en-US" i="1" dirty="0"/>
              <a:t>The foundations of social research, meaning and perspectives in the research process</a:t>
            </a:r>
            <a:r>
              <a:rPr lang="en-US" dirty="0"/>
              <a:t>. London: Sage </a:t>
            </a:r>
            <a:r>
              <a:rPr lang="en-US" i="1" dirty="0">
                <a:solidFill>
                  <a:srgbClr val="00B050"/>
                </a:solidFill>
              </a:rPr>
              <a:t>(Louise: useful, small basic book, historical approach to understanding research approaches)</a:t>
            </a:r>
          </a:p>
          <a:p>
            <a:r>
              <a:rPr lang="en-US" dirty="0"/>
              <a:t>Mackenzie, N. and Knipe, S. (2006) Research dilemmas: Paradigms, methods and methodology </a:t>
            </a:r>
            <a:r>
              <a:rPr lang="en-US" i="1" dirty="0"/>
              <a:t>Educational Research</a:t>
            </a:r>
            <a:r>
              <a:rPr lang="en-US" dirty="0"/>
              <a:t>,16, pp.1-11 </a:t>
            </a:r>
          </a:p>
          <a:p>
            <a:r>
              <a:rPr lang="en-US" dirty="0"/>
              <a:t>Moon, K. and Blackman, D.(2014) A guide to understanding social science research for natural scientist, </a:t>
            </a:r>
            <a:r>
              <a:rPr lang="en-US" i="1" dirty="0"/>
              <a:t>Conservation Biology</a:t>
            </a:r>
            <a:r>
              <a:rPr lang="en-US" dirty="0"/>
              <a:t>, 28(5),pp. 1167-77</a:t>
            </a:r>
          </a:p>
          <a:p>
            <a:r>
              <a:rPr lang="en-US" dirty="0"/>
              <a:t>ECUK article on understanding </a:t>
            </a:r>
            <a:r>
              <a:rPr lang="en-GB" b="0" i="0" u="none" strike="noStrike" dirty="0">
                <a:solidFill>
                  <a:srgbClr val="222222"/>
                </a:solidFill>
                <a:effectLst/>
              </a:rPr>
              <a:t>what research is credible, useful and applicable to our lives and worlds</a:t>
            </a:r>
            <a:r>
              <a:rPr lang="en-US" dirty="0"/>
              <a:t> understanding : </a:t>
            </a:r>
            <a:r>
              <a:rPr lang="en-US" dirty="0">
                <a:hlinkClick r:id="rId2"/>
              </a:rPr>
              <a:t>https://www.emotioncoachinguk.com/post/remember-we-are-all-wearing-spectacles</a:t>
            </a:r>
            <a:endParaRPr lang="en-US" dirty="0"/>
          </a:p>
          <a:p>
            <a:r>
              <a:rPr lang="en-US" dirty="0"/>
              <a:t>ECUK Resource: Start your research journey handout: </a:t>
            </a:r>
            <a:r>
              <a:rPr lang="en-US" dirty="0">
                <a:hlinkClick r:id="rId3"/>
              </a:rPr>
              <a:t>https://www.emotioncoachinguk.com/_files/ugd/623336_1e5cdc7f33854c0496506cec0bb7e5d6.pdf</a:t>
            </a:r>
            <a:endParaRPr lang="en-US" dirty="0"/>
          </a:p>
          <a:p>
            <a:endParaRPr lang="en-GB" sz="15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128713" y="6212923"/>
            <a:ext cx="1045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THANK YOU - ANY COMMENTS OR QUESTIONS?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F7260-3A80-7A65-80E8-865C1B5E5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513" y="152495"/>
            <a:ext cx="3012161" cy="1547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64A191-E326-29C7-6E4A-BB5B0D55EA41}"/>
              </a:ext>
            </a:extLst>
          </p:cNvPr>
          <p:cNvSpPr txBox="1"/>
          <p:nvPr/>
        </p:nvSpPr>
        <p:spPr>
          <a:xfrm>
            <a:off x="197447" y="1347815"/>
            <a:ext cx="847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Please note that this list is not definitive, and suggested for critical appraisal</a:t>
            </a:r>
          </a:p>
        </p:txBody>
      </p:sp>
    </p:spTree>
    <p:extLst>
      <p:ext uri="{BB962C8B-B14F-4D97-AF65-F5344CB8AC3E}">
        <p14:creationId xmlns:p14="http://schemas.microsoft.com/office/powerpoint/2010/main" val="20415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883291-6F74-1A4D-9E48-98CCD3CB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02" y="-11430"/>
            <a:ext cx="5550355" cy="60417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3100" b="1" dirty="0"/>
              <a:t>Welcome </a:t>
            </a:r>
            <a:br>
              <a:rPr lang="en-US" sz="3200" b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E05E4-4A22-574C-8E08-C76286297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6" r="25236" b="2"/>
          <a:stretch/>
        </p:blipFill>
        <p:spPr>
          <a:xfrm>
            <a:off x="1388456" y="1278460"/>
            <a:ext cx="2514149" cy="347258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567074-665F-7101-F677-7EC2C3F65455}"/>
              </a:ext>
            </a:extLst>
          </p:cNvPr>
          <p:cNvSpPr txBox="1"/>
          <p:nvPr/>
        </p:nvSpPr>
        <p:spPr>
          <a:xfrm>
            <a:off x="5187740" y="1691985"/>
            <a:ext cx="571882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1E9531-53EF-8BDE-E8FD-257803F79361}"/>
              </a:ext>
            </a:extLst>
          </p:cNvPr>
          <p:cNvSpPr txBox="1">
            <a:spLocks/>
          </p:cNvSpPr>
          <p:nvPr/>
        </p:nvSpPr>
        <p:spPr>
          <a:xfrm>
            <a:off x="4647395" y="445068"/>
            <a:ext cx="7455970" cy="6802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b="1" dirty="0">
                <a:solidFill>
                  <a:srgbClr val="7030A0"/>
                </a:solidFill>
              </a:rPr>
              <a:t>Practitioner Presentation:  </a:t>
            </a:r>
            <a:r>
              <a:rPr lang="en-US" sz="3000" b="1" dirty="0"/>
              <a:t>Esther Glaser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dirty="0"/>
              <a:t>Embedding Emotion Coaching in an early years setting: its implementation and impact from practitioners’ perspectives </a:t>
            </a:r>
            <a:endParaRPr lang="en-US" sz="3000" dirty="0">
              <a:solidFill>
                <a:srgbClr val="7030A0"/>
              </a:solidFill>
            </a:endParaRP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b="1" dirty="0">
                <a:solidFill>
                  <a:srgbClr val="7030A0"/>
                </a:solidFill>
              </a:rPr>
              <a:t>Practitioner Presentation: </a:t>
            </a:r>
            <a:r>
              <a:rPr lang="en-US" sz="3000" b="1" dirty="0"/>
              <a:t>Natasha Hannaway 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dirty="0"/>
              <a:t>GSPEC Project: Delivering an Emotion Coaching training course to the school’s parents and carers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b="1" dirty="0">
                <a:solidFill>
                  <a:srgbClr val="7030A0"/>
                </a:solidFill>
              </a:rPr>
              <a:t>Opportunities to share: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dirty="0"/>
              <a:t>Update on Emotion Coaching research experiences and projects, 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b="1" dirty="0">
                <a:solidFill>
                  <a:srgbClr val="7030A0"/>
                </a:solidFill>
              </a:rPr>
              <a:t>Research Focus Spot:</a:t>
            </a:r>
            <a:r>
              <a:rPr lang="en-US" sz="3000" dirty="0">
                <a:solidFill>
                  <a:srgbClr val="7030A0"/>
                </a:solidFill>
              </a:rPr>
              <a:t> 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dirty="0"/>
              <a:t>Getting to Grips with Ontology and Epistemology!</a:t>
            </a:r>
          </a:p>
          <a:p>
            <a:pPr marL="0" indent="0" algn="ctr" fontAlgn="base">
              <a:lnSpc>
                <a:spcPct val="110000"/>
              </a:lnSpc>
              <a:buNone/>
            </a:pPr>
            <a:r>
              <a:rPr lang="en-US" sz="3000" b="1" dirty="0">
                <a:solidFill>
                  <a:schemeClr val="bg1"/>
                </a:solidFill>
              </a:rPr>
              <a:t>Date of Next Meeting : Tuesday 7th March 2023 </a:t>
            </a:r>
          </a:p>
        </p:txBody>
      </p:sp>
    </p:spTree>
    <p:extLst>
      <p:ext uri="{BB962C8B-B14F-4D97-AF65-F5344CB8AC3E}">
        <p14:creationId xmlns:p14="http://schemas.microsoft.com/office/powerpoint/2010/main" val="2246212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2A2AE3-5EE6-DF6C-346A-0777E8F9D7D3}"/>
              </a:ext>
            </a:extLst>
          </p:cNvPr>
          <p:cNvSpPr txBox="1"/>
          <p:nvPr/>
        </p:nvSpPr>
        <p:spPr>
          <a:xfrm>
            <a:off x="6908800" y="553818"/>
            <a:ext cx="504613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Esther Glaser: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D3FF57D-2CF5-0732-BC96-C8BA09824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6" r="18990" b="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35E8C8-5EB8-ECE2-211F-2A00F8B4FA9D}"/>
              </a:ext>
            </a:extLst>
          </p:cNvPr>
          <p:cNvSpPr txBox="1"/>
          <p:nvPr/>
        </p:nvSpPr>
        <p:spPr>
          <a:xfrm>
            <a:off x="7062495" y="1674701"/>
            <a:ext cx="418420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0B511-058C-90F8-8936-CC8DDA7638C9}"/>
              </a:ext>
            </a:extLst>
          </p:cNvPr>
          <p:cNvSpPr txBox="1"/>
          <p:nvPr/>
        </p:nvSpPr>
        <p:spPr>
          <a:xfrm>
            <a:off x="6908497" y="1603053"/>
            <a:ext cx="4905306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 fontAlgn="base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="1" dirty="0"/>
              <a:t>Embedding Emotion Coaching in an early years setting: its implementation and impact from practitioners’ perspectives </a:t>
            </a:r>
          </a:p>
        </p:txBody>
      </p:sp>
    </p:spTree>
    <p:extLst>
      <p:ext uri="{BB962C8B-B14F-4D97-AF65-F5344CB8AC3E}">
        <p14:creationId xmlns:p14="http://schemas.microsoft.com/office/powerpoint/2010/main" val="95190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E6AEF10C-8EFC-7CC3-9252-6A7987D8E2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41" b="1041"/>
          <a:stretch>
            <a:fillRect/>
          </a:stretch>
        </p:blipFill>
        <p:spPr>
          <a:xfrm rot="5400000">
            <a:off x="1623932" y="491102"/>
            <a:ext cx="4135337" cy="512204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35E8C8-5EB8-ECE2-211F-2A00F8B4FA9D}"/>
              </a:ext>
            </a:extLst>
          </p:cNvPr>
          <p:cNvSpPr txBox="1"/>
          <p:nvPr/>
        </p:nvSpPr>
        <p:spPr>
          <a:xfrm>
            <a:off x="7062495" y="1674701"/>
            <a:ext cx="418420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E841-8CAD-C88C-57F5-A466FD45AF5B}"/>
              </a:ext>
            </a:extLst>
          </p:cNvPr>
          <p:cNvSpPr txBox="1"/>
          <p:nvPr/>
        </p:nvSpPr>
        <p:spPr>
          <a:xfrm>
            <a:off x="6898314" y="609406"/>
            <a:ext cx="4978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Natasha Hannaway</a:t>
            </a:r>
          </a:p>
          <a:p>
            <a:pPr algn="ctr"/>
            <a:r>
              <a:rPr lang="en-US" sz="3200" dirty="0"/>
              <a:t>Grange Primary School, Gloucester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C58F9-E833-0699-F906-F257387CD1EA}"/>
              </a:ext>
            </a:extLst>
          </p:cNvPr>
          <p:cNvSpPr txBox="1"/>
          <p:nvPr/>
        </p:nvSpPr>
        <p:spPr>
          <a:xfrm>
            <a:off x="7203532" y="2584879"/>
            <a:ext cx="452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Delivering Emotion Coaching training to our school’s parents and carers</a:t>
            </a:r>
          </a:p>
        </p:txBody>
      </p:sp>
    </p:spTree>
    <p:extLst>
      <p:ext uri="{BB962C8B-B14F-4D97-AF65-F5344CB8AC3E}">
        <p14:creationId xmlns:p14="http://schemas.microsoft.com/office/powerpoint/2010/main" val="272290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44D5E-C54B-CD80-B332-394E5739E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9792" y="1030259"/>
            <a:ext cx="8532114" cy="4224527"/>
          </a:xfrm>
        </p:spPr>
        <p:txBody>
          <a:bodyPr anchor="ctr">
            <a:normAutofit/>
          </a:bodyPr>
          <a:lstStyle/>
          <a:p>
            <a:pPr algn="ctr"/>
            <a:r>
              <a:rPr lang="en-US" sz="1600" dirty="0">
                <a:solidFill>
                  <a:srgbClr val="454545"/>
                </a:solidFill>
                <a:latin typeface="+mn-lt"/>
              </a:rPr>
              <a:t>You will soon be invited to join a room/group to share your research interests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r>
              <a:rPr lang="en-US" sz="1600" dirty="0">
                <a:solidFill>
                  <a:srgbClr val="454545"/>
                </a:solidFill>
                <a:latin typeface="+mn-lt"/>
              </a:rPr>
              <a:t>your invite will pop up on your screen- just click to accept 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r>
              <a:rPr lang="en-US" sz="1600" dirty="0">
                <a:solidFill>
                  <a:srgbClr val="454545"/>
                </a:solidFill>
                <a:latin typeface="+mn-lt"/>
              </a:rPr>
              <a:t>After about 30 minutes you will be notified that the room is closing, &amp;  you will return to the main meeting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r>
              <a:rPr lang="en-US" sz="1600" dirty="0">
                <a:solidFill>
                  <a:srgbClr val="454545"/>
                </a:solidFill>
                <a:latin typeface="+mn-lt"/>
              </a:rPr>
              <a:t>everyone will then briefly share a summary of their group discussions 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r>
              <a:rPr lang="en-US" sz="1600" dirty="0">
                <a:solidFill>
                  <a:srgbClr val="454545"/>
                </a:solidFill>
                <a:latin typeface="+mn-lt"/>
              </a:rPr>
              <a:t>This means one of you needs to volunteer as spokesperson for your group 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r>
              <a:rPr lang="en-US" sz="1600" b="1" dirty="0">
                <a:solidFill>
                  <a:srgbClr val="454545"/>
                </a:solidFill>
                <a:latin typeface="+mn-lt"/>
              </a:rPr>
              <a:t>thankyou for being that person!</a:t>
            </a:r>
            <a:br>
              <a:rPr lang="en-US" sz="1600" dirty="0">
                <a:solidFill>
                  <a:srgbClr val="454545"/>
                </a:solidFill>
                <a:latin typeface="+mn-lt"/>
              </a:rPr>
            </a:br>
            <a:endParaRPr lang="en-US" sz="1600" dirty="0">
              <a:solidFill>
                <a:srgbClr val="454545"/>
              </a:solidFill>
              <a:latin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723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138F1-5287-6924-D5B8-0A06E802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662" y="870083"/>
            <a:ext cx="9604374" cy="1002990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Questions to focus your discussions:  Are  you</a:t>
            </a:r>
            <a:endParaRPr lang="en-US" sz="2400" dirty="0">
              <a:solidFill>
                <a:srgbClr val="7030A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6930DDE-E316-A85B-688F-7C489BB627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672739"/>
              </p:ext>
            </p:extLst>
          </p:nvPr>
        </p:nvGraphicFramePr>
        <p:xfrm>
          <a:off x="1143000" y="1603213"/>
          <a:ext cx="9901238" cy="339857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1729819"/>
                    </a:ext>
                  </a:extLst>
                </a:gridCol>
                <a:gridCol w="5146358">
                  <a:extLst>
                    <a:ext uri="{9D8B030D-6E8A-4147-A177-3AD203B41FA5}">
                      <a16:colId xmlns:a16="http://schemas.microsoft.com/office/drawing/2014/main" val="2617902388"/>
                    </a:ext>
                  </a:extLst>
                </a:gridCol>
              </a:tblGrid>
              <a:tr h="419125">
                <a:tc>
                  <a:txBody>
                    <a:bodyPr/>
                    <a:lstStyle/>
                    <a:p>
                      <a:r>
                        <a:rPr lang="en-US" sz="2000" dirty="0"/>
                        <a:t>         … Research Interested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                  … Research Active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327879"/>
                  </a:ext>
                </a:extLst>
              </a:tr>
              <a:tr h="419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                                     Briefly introduce yourself (name, location, role,)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199871"/>
                  </a:ext>
                </a:extLst>
              </a:tr>
              <a:tr h="632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interests you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about Emotion Coaching research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What research </a:t>
                      </a:r>
                      <a:r>
                        <a:rPr lang="en-US" dirty="0"/>
                        <a:t>are you doing, what motivated you to do this research 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530425"/>
                  </a:ext>
                </a:extLst>
              </a:tr>
              <a:tr h="632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 you have interest in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 specific area/aspect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of Emotion Coaching?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Where</a:t>
                      </a:r>
                      <a:r>
                        <a:rPr lang="en-US" dirty="0"/>
                        <a:t> are you now in your Emotion Coaching  </a:t>
                      </a:r>
                      <a:r>
                        <a:rPr lang="en-US" b="1" dirty="0"/>
                        <a:t>research journey</a:t>
                      </a:r>
                      <a:r>
                        <a:rPr lang="en-US" dirty="0"/>
                        <a:t>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026470"/>
                  </a:ext>
                </a:extLst>
              </a:tr>
              <a:tr h="632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might you/ your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setting benefit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from carrying out Emotion Coaching research?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 do you hope </a:t>
                      </a:r>
                      <a:r>
                        <a:rPr lang="en-US" b="1" dirty="0"/>
                        <a:t>to find out/ have found out</a:t>
                      </a:r>
                      <a:r>
                        <a:rPr lang="en-US" dirty="0"/>
                        <a:t>?</a:t>
                      </a:r>
                    </a:p>
                    <a:p>
                      <a:r>
                        <a:rPr lang="en-US" b="1" dirty="0"/>
                        <a:t>How </a:t>
                      </a:r>
                      <a:r>
                        <a:rPr lang="en-US" dirty="0"/>
                        <a:t>will you use the research findings?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113725"/>
                  </a:ext>
                </a:extLst>
              </a:tr>
              <a:tr h="632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are the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next steps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on your Emotion Coaching research journey?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One thing </a:t>
                      </a:r>
                      <a:r>
                        <a:rPr lang="en-US" dirty="0"/>
                        <a:t>you wish you’d known at the start /one piece of advice to pass onto others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2055939"/>
                  </a:ext>
                </a:extLst>
              </a:tr>
            </a:tbl>
          </a:graphicData>
        </a:graphic>
      </p:graphicFrame>
      <p:pic>
        <p:nvPicPr>
          <p:cNvPr id="35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17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19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A3F40F1-967C-C069-6928-1F1E31FB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710" y="437067"/>
            <a:ext cx="5346546" cy="73868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Research Focus Spot</a:t>
            </a:r>
            <a:br>
              <a:rPr lang="en-US" b="1" dirty="0">
                <a:solidFill>
                  <a:srgbClr val="7030A0"/>
                </a:solidFill>
              </a:rPr>
            </a:br>
            <a:br>
              <a:rPr lang="en-US" dirty="0"/>
            </a:br>
            <a:endParaRPr lang="en-US" sz="2700" b="1" dirty="0"/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9" name="Group 23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40" name="Rectangle 24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5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 descr="The Blind Men and The Elephant: A Short Story about Perspective | Sloww">
            <a:extLst>
              <a:ext uri="{FF2B5EF4-FFF2-40B4-BE49-F238E27FC236}">
                <a16:creationId xmlns:a16="http://schemas.microsoft.com/office/drawing/2014/main" id="{F38A9D29-E366-02D4-72C5-552080DEECF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1" b="3819"/>
          <a:stretch/>
        </p:blipFill>
        <p:spPr bwMode="auto">
          <a:xfrm>
            <a:off x="1271223" y="1116345"/>
            <a:ext cx="4989078" cy="39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EA5F0-60C9-E76D-82ED-5D11859A7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8598" y="2689224"/>
            <a:ext cx="5054007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sz="2800" dirty="0"/>
              <a:t>“Simple it’s not I am afraid you will find, for a mind-maker-upper to make up their mind”</a:t>
            </a:r>
          </a:p>
          <a:p>
            <a:pPr algn="ctr"/>
            <a:endParaRPr lang="en-GB" sz="2800" dirty="0"/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29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A48CB3D-0B9B-C2AA-F758-06D60FEA32D2}"/>
              </a:ext>
            </a:extLst>
          </p:cNvPr>
          <p:cNvSpPr txBox="1"/>
          <p:nvPr/>
        </p:nvSpPr>
        <p:spPr>
          <a:xfrm>
            <a:off x="189308" y="6026210"/>
            <a:ext cx="120026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‘</a:t>
            </a:r>
            <a:r>
              <a:rPr lang="en-US" sz="2600" b="1" dirty="0">
                <a:solidFill>
                  <a:schemeClr val="bg1"/>
                </a:solidFill>
              </a:rPr>
              <a:t>To understand any given part, you look to the whole, to understand the whole, you look to the parts’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F3D68-5816-9D5A-7CEE-D19D2A0C8C7F}"/>
              </a:ext>
            </a:extLst>
          </p:cNvPr>
          <p:cNvSpPr txBox="1"/>
          <p:nvPr/>
        </p:nvSpPr>
        <p:spPr>
          <a:xfrm>
            <a:off x="4436786" y="4965236"/>
            <a:ext cx="214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https://</a:t>
            </a:r>
            <a:r>
              <a:rPr lang="en-US" sz="900" i="1" dirty="0" err="1"/>
              <a:t>www.sloww.co</a:t>
            </a:r>
            <a:r>
              <a:rPr lang="en-US" sz="900" i="1" dirty="0"/>
              <a:t>/blind-men-elephant/</a:t>
            </a:r>
            <a:br>
              <a:rPr lang="en-US" sz="900" i="1" dirty="0"/>
            </a:b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EFBF7C-5142-B26C-B618-B820AFEFDF66}"/>
              </a:ext>
            </a:extLst>
          </p:cNvPr>
          <p:cNvSpPr txBox="1"/>
          <p:nvPr/>
        </p:nvSpPr>
        <p:spPr>
          <a:xfrm>
            <a:off x="10400354" y="4264037"/>
            <a:ext cx="1493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(Dr. </a:t>
            </a:r>
            <a:r>
              <a:rPr lang="en-GB" sz="1800" dirty="0" err="1"/>
              <a:t>Zeuss</a:t>
            </a:r>
            <a:r>
              <a:rPr lang="en-GB" sz="1800" dirty="0"/>
              <a:t>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8CE70-DA0A-EA46-B186-CAFA24C2027E}"/>
              </a:ext>
            </a:extLst>
          </p:cNvPr>
          <p:cNvSpPr txBox="1"/>
          <p:nvPr/>
        </p:nvSpPr>
        <p:spPr>
          <a:xfrm>
            <a:off x="7062495" y="1712031"/>
            <a:ext cx="3767801" cy="42354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A0AB3-7367-FE66-634C-881C1360ED1B}"/>
              </a:ext>
            </a:extLst>
          </p:cNvPr>
          <p:cNvSpPr txBox="1"/>
          <p:nvPr/>
        </p:nvSpPr>
        <p:spPr>
          <a:xfrm>
            <a:off x="6839239" y="1059006"/>
            <a:ext cx="5103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Getting to Grips with Ontology &amp; Epistemology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3808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67EECC-F578-3C49-937D-C20C1400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725" y="2746846"/>
            <a:ext cx="3032464" cy="3139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881732" cy="9541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Unpacking research</a:t>
            </a:r>
            <a:endParaRPr lang="en-GB" sz="3600" b="1" dirty="0">
              <a:latin typeface="+mn-lt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0" y="1892358"/>
            <a:ext cx="3572009" cy="3823589"/>
          </a:xfrm>
          <a:prstGeom prst="wedgeEllipseCallout">
            <a:avLst>
              <a:gd name="adj1" fmla="val 94936"/>
              <a:gd name="adj2" fmla="val 9629"/>
            </a:avLst>
          </a:prstGeom>
          <a:gradFill>
            <a:gsLst>
              <a:gs pos="89460">
                <a:schemeClr val="accent6">
                  <a:lumMod val="75000"/>
                </a:schemeClr>
              </a:gs>
              <a:gs pos="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Questionnaires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Realism 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subjectivism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Feminism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Post-positivism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Mixed methods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Qualitative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Pragmatism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Grounded Theory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??????….</a:t>
            </a:r>
            <a:endParaRPr lang="en-GB" sz="2400" i="1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8071755" y="2164675"/>
            <a:ext cx="4114800" cy="3823590"/>
          </a:xfrm>
          <a:prstGeom prst="wedgeEllipseCallout">
            <a:avLst>
              <a:gd name="adj1" fmla="val -75897"/>
              <a:gd name="adj2" fmla="val 21543"/>
            </a:avLst>
          </a:prstGeom>
          <a:gradFill>
            <a:gsLst>
              <a:gs pos="0">
                <a:srgbClr val="0070C0"/>
              </a:gs>
              <a:gs pos="54000">
                <a:schemeClr val="accent2">
                  <a:lumMod val="60000"/>
                  <a:lumOff val="40000"/>
                </a:schemeClr>
              </a:gs>
              <a:gs pos="93000">
                <a:schemeClr val="accent6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Quantitative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interviews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Relativism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Likert-Scale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Constructionism</a:t>
            </a:r>
          </a:p>
          <a:p>
            <a:pPr algn="ctr"/>
            <a:r>
              <a:rPr lang="en-US" sz="2400" i="1" dirty="0" err="1">
                <a:solidFill>
                  <a:schemeClr val="tx1"/>
                </a:solidFill>
              </a:rPr>
              <a:t>Interpretivism</a:t>
            </a:r>
            <a:endParaRPr lang="en-US" sz="2400" i="1" dirty="0">
              <a:solidFill>
                <a:schemeClr val="tx1"/>
              </a:solidFill>
            </a:endParaRP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Symbolic interactionism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Critical Theory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!!!Help!....</a:t>
            </a:r>
            <a:endParaRPr lang="en-GB" sz="2400" i="1" dirty="0">
              <a:solidFill>
                <a:schemeClr val="tx1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1B609DA5-273F-6641-9ACB-21ECCE9FFD29}"/>
              </a:ext>
            </a:extLst>
          </p:cNvPr>
          <p:cNvSpPr/>
          <p:nvPr/>
        </p:nvSpPr>
        <p:spPr>
          <a:xfrm>
            <a:off x="2600325" y="477078"/>
            <a:ext cx="8753475" cy="1866072"/>
          </a:xfrm>
          <a:prstGeom prst="wedgeEllipseCallout">
            <a:avLst>
              <a:gd name="adj1" fmla="val -4742"/>
              <a:gd name="adj2" fmla="val 85751"/>
            </a:avLst>
          </a:prstGeom>
          <a:gradFill>
            <a:gsLst>
              <a:gs pos="89460">
                <a:schemeClr val="accent6">
                  <a:lumMod val="75000"/>
                </a:schemeClr>
              </a:gs>
              <a:gs pos="0">
                <a:srgbClr val="7030A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The ‘ologies</a:t>
            </a:r>
          </a:p>
          <a:p>
            <a:pPr algn="ctr"/>
            <a:r>
              <a:rPr lang="en-US" sz="2400" i="1" dirty="0">
                <a:solidFill>
                  <a:schemeClr val="tx1"/>
                </a:solidFill>
              </a:rPr>
              <a:t>Ontology/… Epistemology?…Methodology?…</a:t>
            </a:r>
          </a:p>
          <a:p>
            <a:pPr algn="ctr"/>
            <a:r>
              <a:rPr lang="en-US" sz="2400" i="1" dirty="0" err="1">
                <a:solidFill>
                  <a:schemeClr val="tx1"/>
                </a:solidFill>
              </a:rPr>
              <a:t>Methodolotry</a:t>
            </a:r>
            <a:r>
              <a:rPr lang="en-US" sz="2400" i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207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9A643A-A18D-442D-A729-DF6C133B5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0FC3E6-77E8-4844-B423-47C904BF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A376F3-DB8D-48C4-ABA1-B7533050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5B5E43-1CC0-4EC2-8431-91165908BA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2C1B46-B2FD-4D30-9CBE-379392906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19FC3-E04F-4257-9948-C67007FD5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024" y="976036"/>
            <a:ext cx="3122837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00ADDD-D6F3-415A-8D00-11D98E3E3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8775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766" y="245571"/>
            <a:ext cx="7176936" cy="10492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err="1"/>
              <a:t>UNpacking</a:t>
            </a:r>
            <a:r>
              <a:rPr lang="en-US" sz="3100" b="1" dirty="0"/>
              <a:t> RESEARCH so it means something to you </a:t>
            </a:r>
            <a:br>
              <a:rPr lang="en-GB" dirty="0"/>
            </a:b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5B8F27-FE29-4AF0-8904-E14147A0E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C476F5-4468-4786-8EA4-6CF65200A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481252F-2B2E-EE21-17E7-36E540EC8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952" y="3632784"/>
            <a:ext cx="3122837" cy="1473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AB892D-3D5F-BDCC-014E-4529C1044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952" y="964606"/>
            <a:ext cx="3122837" cy="2503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78F25-198A-1AC8-BC18-4995EA364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42793" y="3048000"/>
            <a:ext cx="1459162" cy="3802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73AC3E-BCF3-8E62-382A-96A55BE2C0FC}"/>
              </a:ext>
            </a:extLst>
          </p:cNvPr>
          <p:cNvSpPr txBox="1"/>
          <p:nvPr/>
        </p:nvSpPr>
        <p:spPr>
          <a:xfrm>
            <a:off x="5019831" y="1674701"/>
            <a:ext cx="5822659" cy="369332"/>
          </a:xfrm>
          <a:prstGeom prst="rect">
            <a:avLst/>
          </a:prstGeom>
          <a:solidFill>
            <a:srgbClr val="E9E7E1">
              <a:alpha val="98824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6D2FE8F-5A40-1708-7EEA-6E07D8707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14118" y="1118184"/>
            <a:ext cx="503408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1870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1064</Words>
  <Application>Microsoft Macintosh PowerPoint</Application>
  <PresentationFormat>Widescreen</PresentationFormat>
  <Paragraphs>135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Gill Sans MT</vt:lpstr>
      <vt:lpstr>Gallery</vt:lpstr>
      <vt:lpstr>Welcome to the ECUK  Research Community Conversation 2  </vt:lpstr>
      <vt:lpstr>Welcome  </vt:lpstr>
      <vt:lpstr>PowerPoint Presentation</vt:lpstr>
      <vt:lpstr>PowerPoint Presentation</vt:lpstr>
      <vt:lpstr>You will soon be invited to join a room/group to share your research interests   your invite will pop up on your screen- just click to accept    After about 30 minutes you will be notified that the room is closing, &amp;  you will return to the main meeting    everyone will then briefly share a summary of their group discussions   This means one of you needs to volunteer as spokesperson for your group   thankyou for being that person! </vt:lpstr>
      <vt:lpstr>Questions to focus your discussions:  Are  you</vt:lpstr>
      <vt:lpstr>Research Focus Spot  </vt:lpstr>
      <vt:lpstr>Unpacking research</vt:lpstr>
      <vt:lpstr>UNpacking RESEARCH so it means something to you  </vt:lpstr>
      <vt:lpstr>UNpacking RESEARCH so it means something to you  </vt:lpstr>
      <vt:lpstr>What are the  ‘ologies?</vt:lpstr>
      <vt:lpstr>Ontology: What exists in the real world ?</vt:lpstr>
      <vt:lpstr>PowerPoint Presentation</vt:lpstr>
      <vt:lpstr>Ontology: What exists in the real world ?</vt:lpstr>
      <vt:lpstr>what RESEARCH means   </vt:lpstr>
      <vt:lpstr>PowerPoint Presentation</vt:lpstr>
      <vt:lpstr>References &amp;  additional 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Norland’s Research Conversation Cafe</dc:title>
  <dc:creator>Louise Gilbert</dc:creator>
  <cp:lastModifiedBy>Louise Gilbert</cp:lastModifiedBy>
  <cp:revision>59</cp:revision>
  <cp:lastPrinted>2019-06-05T11:47:53Z</cp:lastPrinted>
  <dcterms:created xsi:type="dcterms:W3CDTF">2019-05-31T11:46:35Z</dcterms:created>
  <dcterms:modified xsi:type="dcterms:W3CDTF">2022-11-11T08:25:28Z</dcterms:modified>
</cp:coreProperties>
</file>